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5"/>
  </p:notesMasterIdLst>
  <p:sldIdLst>
    <p:sldId id="256" r:id="rId2"/>
    <p:sldId id="279" r:id="rId3"/>
    <p:sldId id="280" r:id="rId4"/>
    <p:sldId id="285" r:id="rId5"/>
    <p:sldId id="286" r:id="rId6"/>
    <p:sldId id="287" r:id="rId7"/>
    <p:sldId id="259" r:id="rId8"/>
    <p:sldId id="284" r:id="rId9"/>
    <p:sldId id="288" r:id="rId10"/>
    <p:sldId id="289" r:id="rId11"/>
    <p:sldId id="290" r:id="rId12"/>
    <p:sldId id="269" r:id="rId13"/>
    <p:sldId id="261"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838CC87-437D-474A-A862-55307FC7CCF1}" type="datetimeFigureOut">
              <a:rPr lang="ru-RU"/>
              <a:pPr>
                <a:defRPr/>
              </a:pPr>
              <a:t>22.01.2024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F25559D-59B9-4C69-83DE-5BDCBB9CB79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4C5FC838-CE5C-49B1-86C1-7BC51405EFA5}" type="datetimeFigureOut">
              <a:rPr lang="ru-RU"/>
              <a:pPr>
                <a:defRPr/>
              </a:pPr>
              <a:t>22.01.2024</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3157A0AE-2DFB-4217-9AB3-521170BB77D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E13FBC42-DB54-4C22-8A76-34B7F1954BFD}" type="datetimeFigureOut">
              <a:rPr lang="ru-RU"/>
              <a:pPr>
                <a:defRPr/>
              </a:pPr>
              <a:t>22.01.2024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B585097-DB8A-4379-B432-A1A141696FB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BFF6D94E-CEC7-4D24-AE2E-5E5BF91A4D58}" type="datetimeFigureOut">
              <a:rPr lang="ru-RU"/>
              <a:pPr>
                <a:defRPr/>
              </a:pPr>
              <a:t>22.01.2024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983EF7B-4212-4F0D-BA18-75FF6FE9B79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A153FC53-D546-4AF1-89F4-5662FC233BAB}" type="datetimeFigureOut">
              <a:rPr lang="ru-RU"/>
              <a:pPr>
                <a:defRPr/>
              </a:pPr>
              <a:t>22.01.2024</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92C9CA18-BD4A-4B87-B7B2-19FBFB8988A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8" name="Date Placeholder 3"/>
          <p:cNvSpPr>
            <a:spLocks noGrp="1"/>
          </p:cNvSpPr>
          <p:nvPr>
            <p:ph type="dt" sz="half" idx="10"/>
          </p:nvPr>
        </p:nvSpPr>
        <p:spPr/>
        <p:txBody>
          <a:bodyPr/>
          <a:lstStyle>
            <a:lvl1pPr>
              <a:defRPr/>
            </a:lvl1pPr>
          </a:lstStyle>
          <a:p>
            <a:pPr>
              <a:defRPr/>
            </a:pPr>
            <a:fld id="{91C5F6AA-877F-4671-881A-C737909F4ADB}" type="datetimeFigureOut">
              <a:rPr lang="ru-RU"/>
              <a:pPr>
                <a:defRPr/>
              </a:pPr>
              <a:t>22.01.2024</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B6079D89-32F1-45B8-A9BF-A3DE35C3ED8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1710613E-6641-4BCB-94E1-F0CECEE8AF55}" type="datetimeFigureOut">
              <a:rPr lang="ru-RU"/>
              <a:pPr>
                <a:defRPr/>
              </a:pPr>
              <a:t>22.01.2024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603A16C5-4104-439F-AC6A-48EAE2A5776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itle 9"/>
          <p:cNvSpPr>
            <a:spLocks noGrp="1"/>
          </p:cNvSpPr>
          <p:nvPr>
            <p:ph type="title"/>
          </p:nvPr>
        </p:nvSpPr>
        <p:spPr/>
        <p:txBody>
          <a:bodyPr/>
          <a:lstStyle/>
          <a:p>
            <a:r>
              <a:rPr lang="ru-RU"/>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09A80045-347F-4631-B483-289AD23D5329}" type="datetimeFigureOut">
              <a:rPr lang="ru-RU"/>
              <a:pPr>
                <a:defRPr/>
              </a:pPr>
              <a:t>22.01.2024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19667DDD-7C08-4073-95F3-D617518E7E4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BDD6369D-CBE6-4A18-88E5-B260AC05D42F}" type="datetimeFigureOut">
              <a:rPr lang="ru-RU"/>
              <a:pPr>
                <a:defRPr/>
              </a:pPr>
              <a:t>22.01.2024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75D0C07D-4066-458A-A00C-F1F2974BF3B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2F3C1A-2293-40F8-8C34-76BFB69C21DA}" type="datetimeFigureOut">
              <a:rPr lang="ru-RU"/>
              <a:pPr>
                <a:defRPr/>
              </a:pPr>
              <a:t>22.01.2024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5EC6A318-DD76-422E-B3F8-36D16943867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1ADD0703-23D0-4F47-B347-D2A30D8183B7}" type="datetimeFigureOut">
              <a:rPr lang="ru-RU"/>
              <a:pPr>
                <a:defRPr/>
              </a:pPr>
              <a:t>22.01.2024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3FCC885-4D34-46E5-9F85-E2C6FBCD32A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3146FD2F-F5F8-43A8-A9A4-3A5F3165445E}" type="datetimeFigureOut">
              <a:rPr lang="ru-RU"/>
              <a:pPr>
                <a:defRPr/>
              </a:pPr>
              <a:t>22.01.2024</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C27BAA54-FBDB-404F-9C7E-F9F1A340735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cs typeface="+mn-cs"/>
              </a:defRPr>
            </a:lvl1pPr>
          </a:lstStyle>
          <a:p>
            <a:pPr>
              <a:defRPr/>
            </a:pPr>
            <a:fld id="{D1CA4BF5-6F87-45BA-8EC0-9551A79EA275}" type="datetimeFigureOut">
              <a:rPr lang="ru-RU"/>
              <a:pPr>
                <a:defRPr/>
              </a:pPr>
              <a:t>22.01.2024</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cs typeface="+mn-cs"/>
              </a:defRPr>
            </a:lvl1pPr>
          </a:lstStyle>
          <a:p>
            <a:pPr>
              <a:defRPr/>
            </a:pPr>
            <a:fld id="{7376609A-0144-4D94-8948-D88DBA037EB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04" r:id="rId1"/>
    <p:sldLayoutId id="2147483796" r:id="rId2"/>
    <p:sldLayoutId id="2147483805" r:id="rId3"/>
    <p:sldLayoutId id="2147483797" r:id="rId4"/>
    <p:sldLayoutId id="2147483798" r:id="rId5"/>
    <p:sldLayoutId id="2147483799" r:id="rId6"/>
    <p:sldLayoutId id="2147483800" r:id="rId7"/>
    <p:sldLayoutId id="2147483801" r:id="rId8"/>
    <p:sldLayoutId id="2147483806" r:id="rId9"/>
    <p:sldLayoutId id="2147483802" r:id="rId10"/>
    <p:sldLayoutId id="2147483803" r:id="rId11"/>
  </p:sldLayoutIdLst>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1083;&#1091;&#1095;&#1096;&#1080;&#1081;&#1087;&#1077;&#1076;&#1072;&#1075;&#1086;&#1075;.&#1088;&#1092;/component/djclassifieds/?view=item&amp;cid=6:isbn-do&amp;id=4233:%D0%B2%D0%BE%D1%81%D0%BF%D1%80%D0%B8%D1%8F%D1%82%D0%B8%D0%B5-%D1%85%D1%83%D0%B4%D0%BE%D0%B6%D0%B5%D1%81%D1%82%D0%B2%D0%B5%D0%BD%D0%BD%D0%BE%D0%B9-%D0%BB%D0%B8%D1%82%D0%B5%D1%80%D0%B0%D1%82%D1%83%D1%80%D1%8B-%D0%B8-%D1%84%D0%BE%D0%BB%D1%8C%D0%BA%D0%BB%D0%BE%D1%80%D0%B0-%D0%B2-%D0%B4%D0%B5%D1%82%D1%81%D0%BA%D0%BE%D0%BC-%D1%81%D0%B0%D0%B4%D1%83&amp;Itemid=464&amp;ysclid=lrkdcqyz4x11482224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Заголовок 1"/>
          <p:cNvSpPr>
            <a:spLocks noGrp="1"/>
          </p:cNvSpPr>
          <p:nvPr>
            <p:ph type="ctrTitle"/>
          </p:nvPr>
        </p:nvSpPr>
        <p:spPr bwMode="auto">
          <a:xfrm>
            <a:off x="760413" y="2085975"/>
            <a:ext cx="7543800" cy="1809750"/>
          </a:xfrm>
        </p:spPr>
        <p:txBody>
          <a:bodyPr wrap="square" numCol="1" compatLnSpc="1">
            <a:prstTxWarp prst="textNoShape">
              <a:avLst/>
            </a:prstTxWarp>
          </a:bodyPr>
          <a:lstStyle/>
          <a:p>
            <a:pPr>
              <a:spcBef>
                <a:spcPts val="0"/>
              </a:spcBef>
              <a:buNone/>
            </a:pPr>
            <a:r>
              <a:rPr lang="ru-RU" sz="2800" i="1" dirty="0" smtClean="0">
                <a:solidFill>
                  <a:srgbClr val="FF0000"/>
                </a:solidFill>
                <a:latin typeface="Times New Roman" pitchFamily="18" charset="0"/>
                <a:cs typeface="Times New Roman" pitchFamily="18" charset="0"/>
              </a:rPr>
              <a:t>     Формирование восприятия произведений художественной литературы и фольклора</a:t>
            </a:r>
          </a:p>
        </p:txBody>
      </p:sp>
      <p:sp>
        <p:nvSpPr>
          <p:cNvPr id="14338" name="Подзаголовок 2"/>
          <p:cNvSpPr txBox="1">
            <a:spLocks/>
          </p:cNvSpPr>
          <p:nvPr/>
        </p:nvSpPr>
        <p:spPr bwMode="auto">
          <a:xfrm>
            <a:off x="2051050" y="333375"/>
            <a:ext cx="4960938" cy="1752600"/>
          </a:xfrm>
          <a:prstGeom prst="rect">
            <a:avLst/>
          </a:prstGeom>
          <a:noFill/>
          <a:ln w="9525">
            <a:noFill/>
            <a:miter lim="800000"/>
            <a:headEnd/>
            <a:tailEnd/>
          </a:ln>
        </p:spPr>
        <p:txBody>
          <a:bodyPr/>
          <a:lstStyle/>
          <a:p>
            <a:pPr algn="ctr">
              <a:spcBef>
                <a:spcPct val="20000"/>
              </a:spcBef>
              <a:buFont typeface="Arial" charset="0"/>
              <a:buNone/>
            </a:pPr>
            <a:endParaRPr lang="ru-RU" sz="3200">
              <a:solidFill>
                <a:srgbClr val="898989"/>
              </a:solidFill>
              <a:latin typeface="Trebuchet MS" pitchFamily="34" charset="0"/>
            </a:endParaRPr>
          </a:p>
        </p:txBody>
      </p:sp>
      <p:sp>
        <p:nvSpPr>
          <p:cNvPr id="14339" name="Прямоугольник 4"/>
          <p:cNvSpPr>
            <a:spLocks noChangeArrowheads="1"/>
          </p:cNvSpPr>
          <p:nvPr/>
        </p:nvSpPr>
        <p:spPr bwMode="auto">
          <a:xfrm>
            <a:off x="500034" y="333375"/>
            <a:ext cx="8215370" cy="1323439"/>
          </a:xfrm>
          <a:prstGeom prst="rect">
            <a:avLst/>
          </a:prstGeom>
          <a:noFill/>
          <a:ln w="9525">
            <a:noFill/>
            <a:miter lim="800000"/>
            <a:headEnd/>
            <a:tailEnd/>
          </a:ln>
        </p:spPr>
        <p:txBody>
          <a:bodyPr wrap="square">
            <a:spAutoFit/>
          </a:bodyPr>
          <a:lstStyle/>
          <a:p>
            <a:pPr algn="ctr"/>
            <a:r>
              <a:rPr lang="ru-RU" sz="1600" b="1" dirty="0" smtClean="0"/>
              <a:t>Муниципальное бюджетное</a:t>
            </a:r>
            <a:r>
              <a:rPr lang="ru-RU" sz="1600" dirty="0" smtClean="0"/>
              <a:t/>
            </a:r>
            <a:br>
              <a:rPr lang="ru-RU" sz="1600" dirty="0" smtClean="0"/>
            </a:br>
            <a:r>
              <a:rPr lang="ru-RU" sz="1600" b="1" dirty="0" smtClean="0"/>
              <a:t>дошкольное образовательное учреждение</a:t>
            </a:r>
            <a:r>
              <a:rPr lang="ru-RU" sz="1600" dirty="0" smtClean="0"/>
              <a:t/>
            </a:r>
            <a:br>
              <a:rPr lang="ru-RU" sz="1600" dirty="0" smtClean="0"/>
            </a:br>
            <a:r>
              <a:rPr lang="ru-RU" sz="1600" b="1" dirty="0" smtClean="0"/>
              <a:t>«Детский  сад №8 Русалочка»</a:t>
            </a:r>
            <a:r>
              <a:rPr lang="ru-RU" sz="1600" dirty="0" smtClean="0"/>
              <a:t/>
            </a:r>
            <a:br>
              <a:rPr lang="ru-RU" sz="1600" dirty="0" smtClean="0"/>
            </a:br>
            <a:r>
              <a:rPr lang="ru-RU" sz="1600" b="1" dirty="0" smtClean="0"/>
              <a:t>________________________________________________</a:t>
            </a:r>
            <a:r>
              <a:rPr lang="ru-RU" sz="1600" dirty="0" smtClean="0"/>
              <a:t/>
            </a:r>
            <a:br>
              <a:rPr lang="ru-RU" sz="1600" dirty="0" smtClean="0"/>
            </a:br>
            <a:r>
              <a:rPr lang="ru-RU" sz="1600" dirty="0" smtClean="0"/>
              <a:t>г. Кстово 3 микрорайон дом 27 телефон 2-11-93,2-27-16,2-17-31</a:t>
            </a:r>
            <a:endParaRPr lang="ru-RU" sz="1600" dirty="0">
              <a:latin typeface="Times New Roman" pitchFamily="18" charset="0"/>
              <a:cs typeface="Times New Roman" pitchFamily="18" charset="0"/>
            </a:endParaRPr>
          </a:p>
        </p:txBody>
      </p:sp>
      <p:sp>
        <p:nvSpPr>
          <p:cNvPr id="14340" name="Прямоугольник 7"/>
          <p:cNvSpPr>
            <a:spLocks noChangeArrowheads="1"/>
          </p:cNvSpPr>
          <p:nvPr/>
        </p:nvSpPr>
        <p:spPr bwMode="auto">
          <a:xfrm>
            <a:off x="3440113" y="6446838"/>
            <a:ext cx="2184400" cy="410882"/>
          </a:xfrm>
          <a:prstGeom prst="rect">
            <a:avLst/>
          </a:prstGeom>
          <a:noFill/>
          <a:ln w="9525">
            <a:noFill/>
            <a:miter lim="800000"/>
            <a:headEnd/>
            <a:tailEnd/>
          </a:ln>
        </p:spPr>
        <p:txBody>
          <a:bodyPr>
            <a:spAutoFit/>
          </a:bodyPr>
          <a:lstStyle/>
          <a:p>
            <a:pPr indent="269875" algn="ctr">
              <a:lnSpc>
                <a:spcPct val="115000"/>
              </a:lnSpc>
            </a:pPr>
            <a:r>
              <a:rPr lang="ru-RU" dirty="0" smtClean="0">
                <a:solidFill>
                  <a:srgbClr val="000000"/>
                </a:solidFill>
                <a:latin typeface="Times New Roman" pitchFamily="18" charset="0"/>
                <a:cs typeface="Times New Roman" pitchFamily="18" charset="0"/>
              </a:rPr>
              <a:t> 202</a:t>
            </a:r>
            <a:r>
              <a:rPr lang="en-US" dirty="0" smtClean="0">
                <a:solidFill>
                  <a:srgbClr val="000000"/>
                </a:solidFill>
                <a:latin typeface="Times New Roman" pitchFamily="18" charset="0"/>
                <a:cs typeface="Times New Roman" pitchFamily="18" charset="0"/>
              </a:rPr>
              <a:t>4</a:t>
            </a:r>
            <a:r>
              <a:rPr lang="ru-RU" smtClean="0">
                <a:solidFill>
                  <a:srgbClr val="000000"/>
                </a:solidFill>
                <a:latin typeface="Times New Roman" pitchFamily="18" charset="0"/>
                <a:cs typeface="Times New Roman" pitchFamily="18" charset="0"/>
              </a:rPr>
              <a:t> г.</a:t>
            </a:r>
            <a:endParaRPr lang="ru-RU" sz="1400" dirty="0">
              <a:latin typeface="Trebuchet MS" pitchFamily="34" charset="0"/>
              <a:cs typeface="Times New Roman" pitchFamily="18" charset="0"/>
            </a:endParaRPr>
          </a:p>
        </p:txBody>
      </p:sp>
      <p:sp>
        <p:nvSpPr>
          <p:cNvPr id="14341" name="Прямоугольник 5"/>
          <p:cNvSpPr>
            <a:spLocks noChangeArrowheads="1"/>
          </p:cNvSpPr>
          <p:nvPr/>
        </p:nvSpPr>
        <p:spPr bwMode="auto">
          <a:xfrm>
            <a:off x="2987824" y="5085184"/>
            <a:ext cx="5903912" cy="1149545"/>
          </a:xfrm>
          <a:prstGeom prst="rect">
            <a:avLst/>
          </a:prstGeom>
          <a:noFill/>
          <a:ln w="9525">
            <a:noFill/>
            <a:miter lim="800000"/>
            <a:headEnd/>
            <a:tailEnd/>
          </a:ln>
        </p:spPr>
        <p:txBody>
          <a:bodyPr>
            <a:spAutoFit/>
          </a:bodyPr>
          <a:lstStyle/>
          <a:p>
            <a:pPr>
              <a:spcBef>
                <a:spcPts val="0"/>
              </a:spcBef>
              <a:buNone/>
            </a:pPr>
            <a:r>
              <a:rPr lang="en-US" sz="1600" b="1" i="1"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Подготовила:</a:t>
            </a:r>
          </a:p>
          <a:p>
            <a:pPr>
              <a:spcBef>
                <a:spcPts val="0"/>
              </a:spcBef>
              <a:buNone/>
            </a:pPr>
            <a:r>
              <a:rPr lang="ru-RU" sz="1600" b="1" i="1" dirty="0" smtClean="0">
                <a:latin typeface="Times New Roman" pitchFamily="18" charset="0"/>
                <a:cs typeface="Times New Roman" pitchFamily="18" charset="0"/>
              </a:rPr>
              <a:t>                                                                             воспитатель</a:t>
            </a:r>
          </a:p>
          <a:p>
            <a:pPr>
              <a:spcBef>
                <a:spcPts val="0"/>
              </a:spcBef>
              <a:buNone/>
            </a:pPr>
            <a:r>
              <a:rPr lang="ru-RU" sz="1600" b="1" i="1" dirty="0" smtClean="0">
                <a:latin typeface="Times New Roman" pitchFamily="18" charset="0"/>
                <a:cs typeface="Times New Roman" pitchFamily="18" charset="0"/>
              </a:rPr>
              <a:t>                                                                            Абдуллаева М.З.</a:t>
            </a:r>
            <a:endParaRPr lang="ru-RU" sz="1600" b="1" dirty="0" smtClean="0"/>
          </a:p>
          <a:p>
            <a:pPr indent="269875" algn="r">
              <a:lnSpc>
                <a:spcPct val="115000"/>
              </a:lnSpc>
            </a:pPr>
            <a:r>
              <a:rPr lang="ru-RU" dirty="0">
                <a:solidFill>
                  <a:srgbClr val="000000"/>
                </a:solidFill>
                <a:latin typeface="Times New Roman" pitchFamily="18" charset="0"/>
                <a:cs typeface="Times New Roman" pitchFamily="18" charset="0"/>
              </a:rPr>
              <a:t> </a:t>
            </a:r>
            <a:endParaRPr lang="ru-RU" sz="1400" dirty="0">
              <a:latin typeface="Trebuchet MS" pitchFamily="34" charset="0"/>
            </a:endParaRPr>
          </a:p>
        </p:txBody>
      </p:sp>
      <p:pic>
        <p:nvPicPr>
          <p:cNvPr id="1031"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3819525"/>
            <a:ext cx="2841625" cy="28416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Текст 9"/>
          <p:cNvSpPr>
            <a:spLocks noGrp="1"/>
          </p:cNvSpPr>
          <p:nvPr>
            <p:ph type="body" idx="1"/>
          </p:nvPr>
        </p:nvSpPr>
        <p:spPr>
          <a:xfrm>
            <a:off x="1691680" y="-30163"/>
            <a:ext cx="6624736" cy="5115347"/>
          </a:xfrm>
        </p:spPr>
        <p:txBody>
          <a:bodyPr rtlCol="0">
            <a:normAutofit fontScale="92500" lnSpcReduction="10000"/>
          </a:bodyPr>
          <a:lstStyle/>
          <a:p>
            <a:pPr algn="ctr" fontAlgn="auto">
              <a:buClr>
                <a:schemeClr val="accent6">
                  <a:lumMod val="75000"/>
                </a:schemeClr>
              </a:buClr>
              <a:defRPr/>
            </a:pPr>
            <a:endParaRPr lang="ru-RU" sz="2800" b="1" dirty="0">
              <a:solidFill>
                <a:schemeClr val="tx1"/>
              </a:solidFill>
              <a:latin typeface="Times New Roman" pitchFamily="18" charset="0"/>
              <a:cs typeface="Times New Roman" pitchFamily="18" charset="0"/>
            </a:endParaRPr>
          </a:p>
          <a:p>
            <a:r>
              <a:rPr lang="ru-RU" sz="2800" b="1" dirty="0" smtClean="0">
                <a:solidFill>
                  <a:schemeClr val="tx1"/>
                </a:solidFill>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Пример ситуативного разговора:«Волшебное слово» </a:t>
            </a:r>
          </a:p>
          <a:p>
            <a:r>
              <a:rPr lang="ru-RU" b="1" dirty="0" smtClean="0">
                <a:latin typeface="Times New Roman" pitchFamily="18" charset="0"/>
                <a:cs typeface="Times New Roman" pitchFamily="18" charset="0"/>
              </a:rPr>
              <a:t>по </a:t>
            </a:r>
            <a:r>
              <a:rPr lang="ru-RU" b="1" dirty="0" smtClean="0">
                <a:latin typeface="Times New Roman" pitchFamily="18" charset="0"/>
                <a:cs typeface="Times New Roman" pitchFamily="18" charset="0"/>
              </a:rPr>
              <a:t>произведению Осеевой </a:t>
            </a:r>
            <a:r>
              <a:rPr lang="ru-RU" b="1" dirty="0" smtClean="0">
                <a:latin typeface="Times New Roman" pitchFamily="18" charset="0"/>
                <a:cs typeface="Times New Roman" pitchFamily="18" charset="0"/>
              </a:rPr>
              <a:t>В</a:t>
            </a:r>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Цель: расширить знание детей о культуре поведения.</a:t>
            </a:r>
          </a:p>
          <a:p>
            <a:r>
              <a:rPr lang="ru-RU" b="1" dirty="0" smtClean="0">
                <a:latin typeface="Times New Roman" pitchFamily="18" charset="0"/>
                <a:cs typeface="Times New Roman" pitchFamily="18" charset="0"/>
              </a:rPr>
              <a:t>Место в режиме дня: одевание после тихого часа.</a:t>
            </a:r>
          </a:p>
          <a:p>
            <a:pPr lvl="0"/>
            <a:r>
              <a:rPr lang="ru-RU" b="1" dirty="0" smtClean="0">
                <a:latin typeface="Times New Roman" pitchFamily="18" charset="0"/>
                <a:cs typeface="Times New Roman" pitchFamily="18" charset="0"/>
              </a:rPr>
              <a:t>Что такое волшебное слово?</a:t>
            </a:r>
          </a:p>
          <a:p>
            <a:pPr lvl="0"/>
            <a:r>
              <a:rPr lang="ru-RU" b="1" dirty="0" smtClean="0">
                <a:latin typeface="Times New Roman" pitchFamily="18" charset="0"/>
                <a:cs typeface="Times New Roman" pitchFamily="18" charset="0"/>
              </a:rPr>
              <a:t>Какие волшебные слова вы знаете?</a:t>
            </a:r>
          </a:p>
          <a:p>
            <a:pPr lvl="0"/>
            <a:r>
              <a:rPr lang="ru-RU" b="1" dirty="0" smtClean="0">
                <a:latin typeface="Times New Roman" pitchFamily="18" charset="0"/>
                <a:cs typeface="Times New Roman" pitchFamily="18" charset="0"/>
              </a:rPr>
              <a:t>Почему  вежливые слова называются волшебными?</a:t>
            </a:r>
          </a:p>
          <a:p>
            <a:pPr lvl="0"/>
            <a:r>
              <a:rPr lang="ru-RU" b="1" dirty="0" smtClean="0">
                <a:latin typeface="Times New Roman" pitchFamily="18" charset="0"/>
                <a:cs typeface="Times New Roman" pitchFamily="18" charset="0"/>
              </a:rPr>
              <a:t>Как надо произносить вежливые слова?</a:t>
            </a:r>
          </a:p>
          <a:p>
            <a:r>
              <a:rPr lang="ru-RU" b="1" dirty="0" smtClean="0">
                <a:latin typeface="Times New Roman" pitchFamily="18" charset="0"/>
                <a:cs typeface="Times New Roman" pitchFamily="18" charset="0"/>
              </a:rPr>
              <a:t>		В процессе беседы воспитатель подводить детей к выводу, что вежливые слова помогают людям общаться, поднимают настроение, помогают лучше понимать друг друга, внимательнее и бережнее относится к друг другу.</a:t>
            </a:r>
            <a:endParaRPr lang="ru-RU" b="1"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cstate="print"/>
          <a:srcRect/>
          <a:stretch>
            <a:fillRect/>
          </a:stretch>
        </p:blipFill>
        <p:spPr bwMode="auto">
          <a:xfrm>
            <a:off x="0" y="4797425"/>
            <a:ext cx="2212975" cy="2212975"/>
          </a:xfrm>
          <a:prstGeom prst="rect">
            <a:avLst/>
          </a:prstGeom>
          <a:noFill/>
          <a:ln w="9525">
            <a:noFill/>
            <a:miter lim="800000"/>
            <a:headEnd/>
            <a:tailEnd/>
          </a:ln>
        </p:spPr>
      </p:pic>
      <p:pic>
        <p:nvPicPr>
          <p:cNvPr id="19459" name="Picture 2"/>
          <p:cNvPicPr>
            <a:picLocks noChangeAspect="1" noChangeArrowheads="1"/>
          </p:cNvPicPr>
          <p:nvPr/>
        </p:nvPicPr>
        <p:blipFill>
          <a:blip r:embed="rId2" cstate="print"/>
          <a:srcRect/>
          <a:stretch>
            <a:fillRect/>
          </a:stretch>
        </p:blipFill>
        <p:spPr bwMode="auto">
          <a:xfrm>
            <a:off x="-180975" y="4102100"/>
            <a:ext cx="2933700" cy="29337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Текст 9"/>
          <p:cNvSpPr>
            <a:spLocks noGrp="1"/>
          </p:cNvSpPr>
          <p:nvPr>
            <p:ph type="body" idx="1"/>
          </p:nvPr>
        </p:nvSpPr>
        <p:spPr>
          <a:xfrm>
            <a:off x="179512" y="-30163"/>
            <a:ext cx="8496944" cy="6164263"/>
          </a:xfrm>
        </p:spPr>
        <p:txBody>
          <a:bodyPr rtlCol="0">
            <a:normAutofit/>
          </a:bodyPr>
          <a:lstStyle/>
          <a:p>
            <a:pPr algn="ctr" fontAlgn="auto">
              <a:buClr>
                <a:schemeClr val="accent6">
                  <a:lumMod val="75000"/>
                </a:schemeClr>
              </a:buClr>
              <a:defRPr/>
            </a:pPr>
            <a:endParaRPr lang="ru-RU" sz="2800" b="1" dirty="0">
              <a:solidFill>
                <a:schemeClr val="tx1"/>
              </a:solidFill>
              <a:latin typeface="Times New Roman" pitchFamily="18" charset="0"/>
              <a:cs typeface="Times New Roman" pitchFamily="18" charset="0"/>
            </a:endParaRPr>
          </a:p>
          <a:p>
            <a:pPr algn="ctr" fontAlgn="auto">
              <a:buClr>
                <a:schemeClr val="accent6">
                  <a:lumMod val="75000"/>
                </a:schemeClr>
              </a:buClr>
              <a:defRPr/>
            </a:pPr>
            <a:endParaRPr lang="ru-RU" sz="2800" b="1" dirty="0">
              <a:solidFill>
                <a:schemeClr val="tx1"/>
              </a:solidFill>
              <a:latin typeface="Times New Roman" pitchFamily="18" charset="0"/>
              <a:cs typeface="Times New Roman" pitchFamily="18" charset="0"/>
            </a:endParaRPr>
          </a:p>
          <a:p>
            <a:r>
              <a:rPr lang="ru-RU" sz="2800" b="1" dirty="0">
                <a:solidFill>
                  <a:schemeClr val="tx1"/>
                </a:solidFill>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Работа с родителями по приобщению детей к </a:t>
            </a:r>
            <a:r>
              <a:rPr lang="ru-RU" b="1" dirty="0" smtClean="0">
                <a:solidFill>
                  <a:srgbClr val="FF0000"/>
                </a:solidFill>
                <a:latin typeface="Times New Roman" pitchFamily="18" charset="0"/>
                <a:cs typeface="Times New Roman" pitchFamily="18" charset="0"/>
              </a:rPr>
              <a:t>чтению:</a:t>
            </a:r>
            <a:r>
              <a:rPr lang="ru-RU" b="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заключается </a:t>
            </a:r>
            <a:r>
              <a:rPr lang="ru-RU" b="1" dirty="0" smtClean="0">
                <a:latin typeface="Times New Roman" pitchFamily="18" charset="0"/>
                <a:cs typeface="Times New Roman" pitchFamily="18" charset="0"/>
              </a:rPr>
              <a:t>в проведении консультаций по проблемам детского чтения, психологии возраста и восприятия. Обязательное включение родителей в организацию и проведение литературных викторин, праздников. Вовлечение родителей в оформление информационного пространства в группе, связанного с книгой (выставки книг, аннотирование, рекомендации о том, что читать детям).</a:t>
            </a:r>
          </a:p>
          <a:p>
            <a:r>
              <a:rPr lang="ru-RU" b="1" dirty="0" smtClean="0">
                <a:latin typeface="Times New Roman" pitchFamily="18" charset="0"/>
                <a:cs typeface="Times New Roman" pitchFamily="18" charset="0"/>
              </a:rPr>
              <a:t> Оформление информации о книгах, которые читаются детям на занятиях. Организовываются открытые занятия по ознакомлению с художественной литературой для родителей.</a:t>
            </a:r>
            <a:endParaRPr lang="ru-RU" b="1"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cstate="print"/>
          <a:srcRect/>
          <a:stretch>
            <a:fillRect/>
          </a:stretch>
        </p:blipFill>
        <p:spPr bwMode="auto">
          <a:xfrm>
            <a:off x="0" y="4797425"/>
            <a:ext cx="2212975" cy="2212975"/>
          </a:xfrm>
          <a:prstGeom prst="rect">
            <a:avLst/>
          </a:prstGeom>
          <a:noFill/>
          <a:ln w="9525">
            <a:noFill/>
            <a:miter lim="800000"/>
            <a:headEnd/>
            <a:tailEnd/>
          </a:ln>
        </p:spPr>
      </p:pic>
      <p:pic>
        <p:nvPicPr>
          <p:cNvPr id="19459" name="Picture 2"/>
          <p:cNvPicPr>
            <a:picLocks noChangeAspect="1" noChangeArrowheads="1"/>
          </p:cNvPicPr>
          <p:nvPr/>
        </p:nvPicPr>
        <p:blipFill>
          <a:blip r:embed="rId2" cstate="print"/>
          <a:srcRect/>
          <a:stretch>
            <a:fillRect/>
          </a:stretch>
        </p:blipFill>
        <p:spPr bwMode="auto">
          <a:xfrm>
            <a:off x="-180975" y="4102100"/>
            <a:ext cx="2933700" cy="29337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339752" y="116632"/>
            <a:ext cx="6804248" cy="6624736"/>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sz="2400" dirty="0">
              <a:solidFill>
                <a:schemeClr val="tx1"/>
              </a:solidFill>
              <a:latin typeface="Times New Roman" pitchFamily="18" charset="0"/>
              <a:cs typeface="Times New Roman" pitchFamily="18" charset="0"/>
            </a:endParaRPr>
          </a:p>
          <a:p>
            <a:pPr algn="ctr" fontAlgn="auto">
              <a:spcBef>
                <a:spcPts val="0"/>
              </a:spcBef>
              <a:spcAft>
                <a:spcPts val="0"/>
              </a:spcAft>
              <a:defRPr/>
            </a:pPr>
            <a:r>
              <a:rPr lang="ru-RU" sz="2400" dirty="0">
                <a:solidFill>
                  <a:schemeClr val="tx1"/>
                </a:solidFill>
                <a:latin typeface="Times New Roman" pitchFamily="18" charset="0"/>
                <a:cs typeface="Times New Roman" pitchFamily="18" charset="0"/>
              </a:rPr>
              <a:t>ПЕДАГОГ ДОЛЖЕН ПОМНИТЬ: </a:t>
            </a:r>
          </a:p>
          <a:p>
            <a:pPr algn="ctr" fontAlgn="auto">
              <a:spcBef>
                <a:spcPts val="0"/>
              </a:spcBef>
              <a:spcAft>
                <a:spcPts val="0"/>
              </a:spcAft>
              <a:defRPr/>
            </a:pPr>
            <a:endParaRPr lang="ru-RU" sz="2400" dirty="0">
              <a:solidFill>
                <a:schemeClr val="tx1"/>
              </a:solidFill>
              <a:latin typeface="Times New Roman" pitchFamily="18" charset="0"/>
              <a:cs typeface="Times New Roman" pitchFamily="18" charset="0"/>
            </a:endParaRPr>
          </a:p>
          <a:p>
            <a:pPr fontAlgn="auto">
              <a:spcBef>
                <a:spcPts val="0"/>
              </a:spcBef>
              <a:spcAft>
                <a:spcPts val="0"/>
              </a:spcAft>
              <a:defRPr/>
            </a:pPr>
            <a:endParaRPr lang="ru-RU" sz="2400" dirty="0">
              <a:solidFill>
                <a:schemeClr val="tx1"/>
              </a:solidFill>
              <a:latin typeface="Times New Roman" pitchFamily="18" charset="0"/>
              <a:cs typeface="Times New Roman" pitchFamily="18" charset="0"/>
            </a:endParaRPr>
          </a:p>
          <a:p>
            <a:pPr marL="342900" indent="-342900" algn="just" fontAlgn="auto">
              <a:spcBef>
                <a:spcPts val="0"/>
              </a:spcBef>
              <a:spcAft>
                <a:spcPts val="0"/>
              </a:spcAft>
              <a:buFont typeface="+mj-lt"/>
              <a:buAutoNum type="arabicPeriod"/>
              <a:defRPr/>
            </a:pPr>
            <a:r>
              <a:rPr lang="ru-RU" sz="2400" dirty="0">
                <a:solidFill>
                  <a:schemeClr val="tx1"/>
                </a:solidFill>
                <a:latin typeface="Times New Roman" pitchFamily="18" charset="0"/>
                <a:cs typeface="Times New Roman" pitchFamily="18" charset="0"/>
              </a:rPr>
              <a:t>Чтение не должно быть однообразным и неинтересным;</a:t>
            </a:r>
          </a:p>
          <a:p>
            <a:pPr marL="342900" indent="-342900" fontAlgn="auto">
              <a:spcBef>
                <a:spcPts val="0"/>
              </a:spcBef>
              <a:spcAft>
                <a:spcPts val="0"/>
              </a:spcAft>
              <a:buFont typeface="+mj-lt"/>
              <a:buAutoNum type="arabicPeriod"/>
              <a:defRPr/>
            </a:pPr>
            <a:r>
              <a:rPr lang="ru-RU" sz="2400" dirty="0">
                <a:solidFill>
                  <a:schemeClr val="tx1"/>
                </a:solidFill>
                <a:latin typeface="Times New Roman" pitchFamily="18" charset="0"/>
                <a:cs typeface="Times New Roman" pitchFamily="18" charset="0"/>
              </a:rPr>
              <a:t>Необходимо стараться избегать пассивного созерцания и слушания;</a:t>
            </a:r>
          </a:p>
          <a:p>
            <a:pPr marL="342900" indent="-342900" fontAlgn="auto">
              <a:spcBef>
                <a:spcPts val="0"/>
              </a:spcBef>
              <a:spcAft>
                <a:spcPts val="0"/>
              </a:spcAft>
              <a:buFont typeface="+mj-lt"/>
              <a:buAutoNum type="arabicPeriod"/>
              <a:defRPr/>
            </a:pPr>
            <a:r>
              <a:rPr lang="ru-RU" sz="2400" dirty="0">
                <a:solidFill>
                  <a:schemeClr val="tx1"/>
                </a:solidFill>
                <a:latin typeface="Times New Roman" pitchFamily="18" charset="0"/>
                <a:cs typeface="Times New Roman" pitchFamily="18" charset="0"/>
              </a:rPr>
              <a:t>Нужно дать ребенку  высказать свое мнения, проявить эмоции;</a:t>
            </a:r>
          </a:p>
          <a:p>
            <a:pPr marL="342900" indent="-342900" fontAlgn="auto">
              <a:spcBef>
                <a:spcPts val="0"/>
              </a:spcBef>
              <a:spcAft>
                <a:spcPts val="0"/>
              </a:spcAft>
              <a:buFont typeface="+mj-lt"/>
              <a:buAutoNum type="arabicPeriod"/>
              <a:defRPr/>
            </a:pPr>
            <a:r>
              <a:rPr lang="ru-RU" sz="2400" dirty="0">
                <a:solidFill>
                  <a:schemeClr val="tx1"/>
                </a:solidFill>
                <a:latin typeface="Times New Roman" pitchFamily="18" charset="0"/>
                <a:cs typeface="Times New Roman" pitchFamily="18" charset="0"/>
              </a:rPr>
              <a:t>Важно внимательно относится к проявлению коммуникативной инициативы и поддерживать ее.</a:t>
            </a:r>
          </a:p>
          <a:p>
            <a:pPr algn="just" fontAlgn="auto">
              <a:spcBef>
                <a:spcPts val="0"/>
              </a:spcBef>
              <a:spcAft>
                <a:spcPts val="0"/>
              </a:spcAft>
              <a:defRPr/>
            </a:pPr>
            <a:r>
              <a:rPr lang="ru-RU" sz="2400" dirty="0">
                <a:solidFill>
                  <a:schemeClr val="tx1"/>
                </a:solidFill>
                <a:latin typeface="Times New Roman" pitchFamily="18" charset="0"/>
                <a:cs typeface="Times New Roman" pitchFamily="18" charset="0"/>
              </a:rPr>
              <a:t> </a:t>
            </a:r>
          </a:p>
        </p:txBody>
      </p:sp>
      <p:pic>
        <p:nvPicPr>
          <p:cNvPr id="32772" name="Picture 3"/>
          <p:cNvPicPr>
            <a:picLocks noChangeAspect="1" noChangeArrowheads="1"/>
          </p:cNvPicPr>
          <p:nvPr/>
        </p:nvPicPr>
        <p:blipFill>
          <a:blip r:embed="rId2" cstate="print"/>
          <a:srcRect/>
          <a:stretch>
            <a:fillRect/>
          </a:stretch>
        </p:blipFill>
        <p:spPr bwMode="auto">
          <a:xfrm>
            <a:off x="-107950" y="4337050"/>
            <a:ext cx="2846388" cy="2846388"/>
          </a:xfrm>
          <a:prstGeom prst="rect">
            <a:avLst/>
          </a:prstGeom>
          <a:noFill/>
          <a:ln w="9525">
            <a:noFill/>
            <a:miter lim="800000"/>
            <a:headEnd/>
            <a:tailEnd/>
          </a:ln>
        </p:spPr>
      </p:pic>
      <p:pic>
        <p:nvPicPr>
          <p:cNvPr id="32773"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51725" y="34925"/>
            <a:ext cx="1873250" cy="24939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388" y="115888"/>
            <a:ext cx="8785225" cy="6626225"/>
          </a:xfrm>
        </p:spPr>
        <p:txBody>
          <a:bodyPr>
            <a:noAutofit/>
          </a:bodyPr>
          <a:lstStyle/>
          <a:p>
            <a:pPr marL="17463" indent="0" algn="ctr">
              <a:buFont typeface="Georgia" pitchFamily="18" charset="0"/>
              <a:buNone/>
            </a:pPr>
            <a:r>
              <a:rPr lang="ru-RU" sz="1600" b="1" dirty="0">
                <a:solidFill>
                  <a:srgbClr val="FF0000"/>
                </a:solidFill>
                <a:latin typeface="Times New Roman" pitchFamily="18" charset="0"/>
                <a:cs typeface="Times New Roman" pitchFamily="18" charset="0"/>
              </a:rPr>
              <a:t>Список литературы</a:t>
            </a:r>
          </a:p>
          <a:p>
            <a:pPr marL="17463" indent="0">
              <a:buFont typeface="Trebuchet MS" pitchFamily="34" charset="0"/>
              <a:buAutoNum type="arabicPeriod"/>
            </a:pPr>
            <a:r>
              <a:rPr lang="ru-RU" sz="1600" b="1" dirty="0" err="1" smtClean="0">
                <a:solidFill>
                  <a:srgbClr val="002060"/>
                </a:solidFill>
                <a:latin typeface="Times New Roman" pitchFamily="18" charset="0"/>
                <a:cs typeface="Times New Roman" pitchFamily="18" charset="0"/>
              </a:rPr>
              <a:t>Гербова</a:t>
            </a:r>
            <a:r>
              <a:rPr lang="ru-RU" sz="1600" b="1" dirty="0" smtClean="0">
                <a:solidFill>
                  <a:srgbClr val="002060"/>
                </a:solidFill>
                <a:latin typeface="Times New Roman" pitchFamily="18" charset="0"/>
                <a:cs typeface="Times New Roman" pitchFamily="18" charset="0"/>
              </a:rPr>
              <a:t> В.В., Приобщение детей к художественной литературе. Программа и методические рекомендации. Для занятий с детьми 2-7 лет. – М., Мозаика-Синтез, 2013.   </a:t>
            </a:r>
            <a:r>
              <a:rPr lang="ru-RU" sz="1600" b="1" dirty="0" smtClean="0">
                <a:solidFill>
                  <a:srgbClr val="002060"/>
                </a:solidFill>
                <a:latin typeface="Times New Roman" pitchFamily="18" charset="0"/>
                <a:cs typeface="Times New Roman" pitchFamily="18" charset="0"/>
                <a:hlinkClick r:id="rId2"/>
              </a:rPr>
              <a:t>  </a:t>
            </a:r>
            <a:r>
              <a:rPr lang="ru-RU" sz="1600" b="1" dirty="0" smtClean="0">
                <a:solidFill>
                  <a:srgbClr val="002060"/>
                </a:solidFill>
                <a:latin typeface="Times New Roman" pitchFamily="18" charset="0"/>
                <a:cs typeface="Times New Roman" pitchFamily="18" charset="0"/>
              </a:rPr>
              <a:t>Дунаев</a:t>
            </a:r>
            <a:r>
              <a:rPr lang="ru-RU" sz="1600" b="1" dirty="0">
                <a:solidFill>
                  <a:srgbClr val="002060"/>
                </a:solidFill>
                <a:latin typeface="Times New Roman" pitchFamily="18" charset="0"/>
                <a:cs typeface="Times New Roman" pitchFamily="18" charset="0"/>
              </a:rPr>
              <a:t>, Н.О. Значение художественной литературы в формировании личности ребенка  </a:t>
            </a:r>
            <a:r>
              <a:rPr lang="en-US" sz="1600" b="1" dirty="0">
                <a:solidFill>
                  <a:srgbClr val="002060"/>
                </a:solidFill>
                <a:latin typeface="Times New Roman" pitchFamily="18" charset="0"/>
                <a:cs typeface="Times New Roman" pitchFamily="18" charset="0"/>
              </a:rPr>
              <a:t>[</a:t>
            </a:r>
            <a:r>
              <a:rPr lang="ru-RU" sz="1600" b="1" dirty="0">
                <a:solidFill>
                  <a:srgbClr val="002060"/>
                </a:solidFill>
                <a:latin typeface="Times New Roman" pitchFamily="18" charset="0"/>
                <a:cs typeface="Times New Roman" pitchFamily="18" charset="0"/>
              </a:rPr>
              <a:t>Текст</a:t>
            </a:r>
            <a:r>
              <a:rPr lang="en-US" sz="1600" b="1" dirty="0">
                <a:solidFill>
                  <a:srgbClr val="002060"/>
                </a:solidFill>
                <a:latin typeface="Times New Roman" pitchFamily="18" charset="0"/>
                <a:cs typeface="Times New Roman" pitchFamily="18" charset="0"/>
              </a:rPr>
              <a:t>] </a:t>
            </a:r>
            <a:r>
              <a:rPr lang="ru-RU" sz="1600" b="1" dirty="0">
                <a:solidFill>
                  <a:srgbClr val="002060"/>
                </a:solidFill>
                <a:latin typeface="Times New Roman" pitchFamily="18" charset="0"/>
                <a:cs typeface="Times New Roman" pitchFamily="18" charset="0"/>
              </a:rPr>
              <a:t>/ Н.О. Дунаев </a:t>
            </a:r>
            <a:r>
              <a:rPr lang="en-US" sz="1600" b="1" dirty="0">
                <a:solidFill>
                  <a:srgbClr val="002060"/>
                </a:solidFill>
                <a:latin typeface="Times New Roman" pitchFamily="18" charset="0"/>
                <a:cs typeface="Times New Roman" pitchFamily="18" charset="0"/>
              </a:rPr>
              <a:t> </a:t>
            </a:r>
            <a:r>
              <a:rPr lang="ru-RU" sz="1600" b="1" dirty="0">
                <a:solidFill>
                  <a:srgbClr val="002060"/>
                </a:solidFill>
                <a:latin typeface="Times New Roman" pitchFamily="18" charset="0"/>
                <a:cs typeface="Times New Roman" pitchFamily="18" charset="0"/>
              </a:rPr>
              <a:t>Н.О. Дошкольное воспитание. 2007, №6. С.35-40.</a:t>
            </a:r>
          </a:p>
          <a:p>
            <a:pPr marL="17463" indent="0">
              <a:buFont typeface="Trebuchet MS" pitchFamily="34" charset="0"/>
              <a:buAutoNum type="arabicPeriod"/>
            </a:pPr>
            <a:r>
              <a:rPr lang="ru-RU" sz="1600" b="1" dirty="0" err="1">
                <a:solidFill>
                  <a:srgbClr val="002060"/>
                </a:solidFill>
                <a:latin typeface="Times New Roman" pitchFamily="18" charset="0"/>
                <a:cs typeface="Times New Roman" pitchFamily="18" charset="0"/>
              </a:rPr>
              <a:t>Дыбина</a:t>
            </a:r>
            <a:r>
              <a:rPr lang="ru-RU" sz="1600" b="1" dirty="0">
                <a:solidFill>
                  <a:srgbClr val="002060"/>
                </a:solidFill>
                <a:latin typeface="Times New Roman" pitchFamily="18" charset="0"/>
                <a:cs typeface="Times New Roman" pitchFamily="18" charset="0"/>
              </a:rPr>
              <a:t>, О.В. Интеграция образовательных областей в педагогическом процессе ДОУ [Текст] / </a:t>
            </a:r>
            <a:r>
              <a:rPr lang="ru-RU" sz="1600" b="1" dirty="0" err="1">
                <a:solidFill>
                  <a:srgbClr val="002060"/>
                </a:solidFill>
                <a:latin typeface="Times New Roman" pitchFamily="18" charset="0"/>
                <a:cs typeface="Times New Roman" pitchFamily="18" charset="0"/>
              </a:rPr>
              <a:t>Дыбина</a:t>
            </a:r>
            <a:r>
              <a:rPr lang="ru-RU" sz="1600" b="1" dirty="0">
                <a:solidFill>
                  <a:srgbClr val="002060"/>
                </a:solidFill>
                <a:latin typeface="Times New Roman" pitchFamily="18" charset="0"/>
                <a:cs typeface="Times New Roman" pitchFamily="18" charset="0"/>
              </a:rPr>
              <a:t> О.В.  – М.: Мозаика – Синтез, 2014,  С. 12 – 23.</a:t>
            </a:r>
          </a:p>
          <a:p>
            <a:pPr marL="17463" indent="0">
              <a:buFont typeface="Trebuchet MS" pitchFamily="34" charset="0"/>
              <a:buAutoNum type="arabicPeriod"/>
            </a:pPr>
            <a:r>
              <a:rPr lang="ru-RU" sz="1600" b="1" dirty="0">
                <a:solidFill>
                  <a:srgbClr val="002060"/>
                </a:solidFill>
                <a:latin typeface="Times New Roman" pitchFamily="18" charset="0"/>
                <a:cs typeface="Times New Roman" pitchFamily="18" charset="0"/>
              </a:rPr>
              <a:t>Запорожец,  А. В. Психология восприятия ребенком дошкольником литературного произведения </a:t>
            </a:r>
            <a:r>
              <a:rPr lang="en-US" sz="1600" b="1" dirty="0">
                <a:solidFill>
                  <a:srgbClr val="002060"/>
                </a:solidFill>
                <a:latin typeface="Times New Roman" pitchFamily="18" charset="0"/>
                <a:cs typeface="Times New Roman" pitchFamily="18" charset="0"/>
              </a:rPr>
              <a:t>[</a:t>
            </a:r>
            <a:r>
              <a:rPr lang="ru-RU" sz="1600" b="1" dirty="0">
                <a:solidFill>
                  <a:srgbClr val="002060"/>
                </a:solidFill>
                <a:latin typeface="Times New Roman" pitchFamily="18" charset="0"/>
                <a:cs typeface="Times New Roman" pitchFamily="18" charset="0"/>
              </a:rPr>
              <a:t>Текст</a:t>
            </a:r>
            <a:r>
              <a:rPr lang="en-US" sz="1600" b="1" dirty="0">
                <a:solidFill>
                  <a:srgbClr val="002060"/>
                </a:solidFill>
                <a:latin typeface="Times New Roman" pitchFamily="18" charset="0"/>
                <a:cs typeface="Times New Roman" pitchFamily="18" charset="0"/>
              </a:rPr>
              <a:t>] </a:t>
            </a:r>
            <a:r>
              <a:rPr lang="ru-RU" sz="1600" b="1" dirty="0">
                <a:solidFill>
                  <a:srgbClr val="002060"/>
                </a:solidFill>
                <a:latin typeface="Times New Roman" pitchFamily="18" charset="0"/>
                <a:cs typeface="Times New Roman" pitchFamily="18" charset="0"/>
              </a:rPr>
              <a:t>/Избранные  Психологический труды </a:t>
            </a:r>
            <a:r>
              <a:rPr lang="en-US" sz="1600" b="1" dirty="0">
                <a:solidFill>
                  <a:srgbClr val="002060"/>
                </a:solidFill>
                <a:latin typeface="Times New Roman" pitchFamily="18" charset="0"/>
                <a:cs typeface="Times New Roman" pitchFamily="18" charset="0"/>
              </a:rPr>
              <a:t>[</a:t>
            </a:r>
            <a:r>
              <a:rPr lang="ru-RU" sz="1600" b="1" dirty="0">
                <a:solidFill>
                  <a:srgbClr val="002060"/>
                </a:solidFill>
                <a:latin typeface="Times New Roman" pitchFamily="18" charset="0"/>
                <a:cs typeface="Times New Roman" pitchFamily="18" charset="0"/>
              </a:rPr>
              <a:t>Текст</a:t>
            </a:r>
            <a:r>
              <a:rPr lang="en-US" sz="1600" b="1" dirty="0">
                <a:solidFill>
                  <a:srgbClr val="002060"/>
                </a:solidFill>
                <a:latin typeface="Times New Roman" pitchFamily="18" charset="0"/>
                <a:cs typeface="Times New Roman" pitchFamily="18" charset="0"/>
              </a:rPr>
              <a:t>] </a:t>
            </a:r>
            <a:r>
              <a:rPr lang="ru-RU" sz="1600" b="1" dirty="0">
                <a:solidFill>
                  <a:srgbClr val="002060"/>
                </a:solidFill>
                <a:latin typeface="Times New Roman" pitchFamily="18" charset="0"/>
                <a:cs typeface="Times New Roman" pitchFamily="18" charset="0"/>
              </a:rPr>
              <a:t>/А. В. Запорожец  - М.: Педагогика, 2009. -  128 с.</a:t>
            </a:r>
          </a:p>
          <a:p>
            <a:pPr marL="17463" indent="0">
              <a:buFont typeface="Trebuchet MS" pitchFamily="34" charset="0"/>
              <a:buAutoNum type="arabicPeriod"/>
            </a:pPr>
            <a:r>
              <a:rPr lang="ru-RU" sz="1600" b="1" dirty="0">
                <a:solidFill>
                  <a:srgbClr val="002060"/>
                </a:solidFill>
                <a:latin typeface="Times New Roman" pitchFamily="18" charset="0"/>
                <a:cs typeface="Times New Roman" pitchFamily="18" charset="0"/>
              </a:rPr>
              <a:t>Запорожец , А.В. Психология детей дошкольного возраста: развитие познавательных процессов  </a:t>
            </a:r>
            <a:r>
              <a:rPr lang="en-US" sz="1600" b="1" dirty="0">
                <a:solidFill>
                  <a:srgbClr val="002060"/>
                </a:solidFill>
                <a:latin typeface="Times New Roman" pitchFamily="18" charset="0"/>
                <a:cs typeface="Times New Roman" pitchFamily="18" charset="0"/>
              </a:rPr>
              <a:t>[</a:t>
            </a:r>
            <a:r>
              <a:rPr lang="ru-RU" sz="1600" b="1" dirty="0">
                <a:solidFill>
                  <a:srgbClr val="002060"/>
                </a:solidFill>
                <a:latin typeface="Times New Roman" pitchFamily="18" charset="0"/>
                <a:cs typeface="Times New Roman" pitchFamily="18" charset="0"/>
              </a:rPr>
              <a:t>Текст</a:t>
            </a:r>
            <a:r>
              <a:rPr lang="en-US" sz="1600" b="1" dirty="0">
                <a:solidFill>
                  <a:srgbClr val="002060"/>
                </a:solidFill>
                <a:latin typeface="Times New Roman" pitchFamily="18" charset="0"/>
                <a:cs typeface="Times New Roman" pitchFamily="18" charset="0"/>
              </a:rPr>
              <a:t>] </a:t>
            </a:r>
            <a:r>
              <a:rPr lang="ru-RU" sz="1600" b="1" dirty="0">
                <a:solidFill>
                  <a:srgbClr val="002060"/>
                </a:solidFill>
                <a:latin typeface="Times New Roman" pitchFamily="18" charset="0"/>
                <a:cs typeface="Times New Roman" pitchFamily="18" charset="0"/>
              </a:rPr>
              <a:t>/А.В. Запорожец,  Д.Б. </a:t>
            </a:r>
            <a:r>
              <a:rPr lang="ru-RU" sz="1600" b="1" dirty="0" err="1">
                <a:solidFill>
                  <a:srgbClr val="002060"/>
                </a:solidFill>
                <a:latin typeface="Times New Roman" pitchFamily="18" charset="0"/>
                <a:cs typeface="Times New Roman" pitchFamily="18" charset="0"/>
              </a:rPr>
              <a:t>Эльконин</a:t>
            </a:r>
            <a:r>
              <a:rPr lang="ru-RU" sz="1600" b="1" dirty="0">
                <a:solidFill>
                  <a:srgbClr val="002060"/>
                </a:solidFill>
                <a:latin typeface="Times New Roman" pitchFamily="18" charset="0"/>
                <a:cs typeface="Times New Roman" pitchFamily="18" charset="0"/>
              </a:rPr>
              <a:t> – М.: </a:t>
            </a:r>
            <a:r>
              <a:rPr lang="ru-RU" sz="1600" b="1" dirty="0" err="1">
                <a:solidFill>
                  <a:srgbClr val="002060"/>
                </a:solidFill>
                <a:latin typeface="Times New Roman" pitchFamily="18" charset="0"/>
                <a:cs typeface="Times New Roman" pitchFamily="18" charset="0"/>
              </a:rPr>
              <a:t>Просвящение</a:t>
            </a:r>
            <a:r>
              <a:rPr lang="ru-RU" sz="1600" b="1" dirty="0">
                <a:solidFill>
                  <a:srgbClr val="002060"/>
                </a:solidFill>
                <a:latin typeface="Times New Roman" pitchFamily="18" charset="0"/>
                <a:cs typeface="Times New Roman" pitchFamily="18" charset="0"/>
              </a:rPr>
              <a:t> 1964 – 672с.</a:t>
            </a:r>
          </a:p>
          <a:p>
            <a:pPr marL="17463" indent="0">
              <a:buFont typeface="Trebuchet MS" pitchFamily="34" charset="0"/>
              <a:buAutoNum type="arabicPeriod"/>
            </a:pPr>
            <a:endParaRPr lang="ru-RU" sz="1600" b="1" dirty="0" smtClean="0">
              <a:solidFill>
                <a:srgbClr val="002060"/>
              </a:solidFill>
              <a:latin typeface="Times New Roman" pitchFamily="18" charset="0"/>
              <a:cs typeface="Times New Roman" pitchFamily="18" charset="0"/>
            </a:endParaRPr>
          </a:p>
          <a:p>
            <a:pPr marL="17463" indent="0">
              <a:buFont typeface="Trebuchet MS" pitchFamily="34" charset="0"/>
              <a:buAutoNum type="arabicPeriod"/>
            </a:pPr>
            <a:r>
              <a:rPr lang="ru-RU" sz="1600" b="1" dirty="0" smtClean="0">
                <a:solidFill>
                  <a:srgbClr val="002060"/>
                </a:solidFill>
                <a:latin typeface="Times New Roman" pitchFamily="18" charset="0"/>
                <a:cs typeface="Times New Roman" pitchFamily="18" charset="0"/>
              </a:rPr>
              <a:t>Ушакова</a:t>
            </a:r>
            <a:r>
              <a:rPr lang="ru-RU" sz="1600" b="1" dirty="0">
                <a:solidFill>
                  <a:srgbClr val="002060"/>
                </a:solidFill>
                <a:latin typeface="Times New Roman" pitchFamily="18" charset="0"/>
                <a:cs typeface="Times New Roman" pitchFamily="18" charset="0"/>
              </a:rPr>
              <a:t>, О.С. Методика развития речи детей дошкольного возраста </a:t>
            </a:r>
            <a:r>
              <a:rPr lang="en-US" sz="1600" b="1" dirty="0">
                <a:solidFill>
                  <a:srgbClr val="002060"/>
                </a:solidFill>
                <a:latin typeface="Times New Roman" pitchFamily="18" charset="0"/>
                <a:cs typeface="Times New Roman" pitchFamily="18" charset="0"/>
              </a:rPr>
              <a:t>[</a:t>
            </a:r>
            <a:r>
              <a:rPr lang="ru-RU" sz="1600" b="1" dirty="0">
                <a:solidFill>
                  <a:srgbClr val="002060"/>
                </a:solidFill>
                <a:latin typeface="Times New Roman" pitchFamily="18" charset="0"/>
                <a:cs typeface="Times New Roman" pitchFamily="18" charset="0"/>
              </a:rPr>
              <a:t>Текст</a:t>
            </a:r>
            <a:r>
              <a:rPr lang="en-US" sz="1600" b="1" dirty="0">
                <a:solidFill>
                  <a:srgbClr val="002060"/>
                </a:solidFill>
                <a:latin typeface="Times New Roman" pitchFamily="18" charset="0"/>
                <a:cs typeface="Times New Roman" pitchFamily="18" charset="0"/>
              </a:rPr>
              <a:t>] </a:t>
            </a:r>
            <a:r>
              <a:rPr lang="ru-RU" sz="1600" b="1" dirty="0">
                <a:solidFill>
                  <a:srgbClr val="002060"/>
                </a:solidFill>
                <a:latin typeface="Times New Roman" pitchFamily="18" charset="0"/>
                <a:cs typeface="Times New Roman" pitchFamily="18" charset="0"/>
              </a:rPr>
              <a:t>/ О.С. Ушакова,  Е.М. Струнина. – М.: ВЛАДОС, 2001 – 248</a:t>
            </a:r>
            <a:r>
              <a:rPr lang="en-US" sz="1600" b="1" dirty="0">
                <a:solidFill>
                  <a:srgbClr val="002060"/>
                </a:solidFill>
                <a:latin typeface="Times New Roman" pitchFamily="18" charset="0"/>
                <a:cs typeface="Times New Roman" pitchFamily="18" charset="0"/>
              </a:rPr>
              <a:t> </a:t>
            </a:r>
            <a:r>
              <a:rPr lang="ru-RU" sz="1600" b="1" dirty="0">
                <a:solidFill>
                  <a:srgbClr val="002060"/>
                </a:solidFill>
                <a:latin typeface="Times New Roman" pitchFamily="18" charset="0"/>
                <a:cs typeface="Times New Roman" pitchFamily="18" charset="0"/>
              </a:rPr>
              <a:t>Электронный ресурс</a:t>
            </a:r>
            <a:r>
              <a:rPr lang="en-US" sz="1600" b="1" dirty="0">
                <a:solidFill>
                  <a:srgbClr val="002060"/>
                </a:solidFill>
                <a:latin typeface="Times New Roman" pitchFamily="18" charset="0"/>
                <a:cs typeface="Times New Roman" pitchFamily="18" charset="0"/>
              </a:rPr>
              <a:t>https://e.lanbook.com/reader/book/70400/#book_name </a:t>
            </a:r>
          </a:p>
          <a:p>
            <a:pPr marL="17463" indent="0">
              <a:buFont typeface="Trebuchet MS" pitchFamily="34" charset="0"/>
              <a:buAutoNum type="arabicPeriod"/>
            </a:pPr>
            <a:r>
              <a:rPr lang="ru-RU" sz="1600" b="1" dirty="0">
                <a:solidFill>
                  <a:srgbClr val="002060"/>
                </a:solidFill>
                <a:latin typeface="Times New Roman" pitchFamily="18" charset="0"/>
                <a:cs typeface="Times New Roman" pitchFamily="18" charset="0"/>
              </a:rPr>
              <a:t>Федеральный государственный образовательный стандарт</a:t>
            </a:r>
            <a:br>
              <a:rPr lang="ru-RU" sz="1600" b="1" dirty="0">
                <a:solidFill>
                  <a:srgbClr val="002060"/>
                </a:solidFill>
                <a:latin typeface="Times New Roman" pitchFamily="18" charset="0"/>
                <a:cs typeface="Times New Roman" pitchFamily="18" charset="0"/>
              </a:rPr>
            </a:br>
            <a:r>
              <a:rPr lang="ru-RU" sz="1600" b="1" dirty="0">
                <a:solidFill>
                  <a:srgbClr val="002060"/>
                </a:solidFill>
                <a:latin typeface="Times New Roman" pitchFamily="18" charset="0"/>
                <a:cs typeface="Times New Roman" pitchFamily="18" charset="0"/>
              </a:rPr>
              <a:t>дошкольного образования (утв. приказом Министерства образования и науки РФ от 17 октября 2013 г. N 1155). Электронный ресурс </a:t>
            </a:r>
            <a:r>
              <a:rPr lang="en-US" sz="1600" b="1" dirty="0">
                <a:solidFill>
                  <a:srgbClr val="002060"/>
                </a:solidFill>
                <a:latin typeface="Times New Roman" pitchFamily="18" charset="0"/>
                <a:cs typeface="Times New Roman" pitchFamily="18" charset="0"/>
              </a:rPr>
              <a:t>[http://www.garant.ru/products/ipo/prime/doc/70412244/]</a:t>
            </a:r>
            <a:r>
              <a:rPr lang="ru-RU" sz="1600" b="1" dirty="0">
                <a:solidFill>
                  <a:srgbClr val="002060"/>
                </a:solidFill>
                <a:latin typeface="Times New Roman" pitchFamily="18" charset="0"/>
                <a:cs typeface="Times New Roman" pitchFamily="18" charset="0"/>
              </a:rPr>
              <a:t> Информационно-правовое обеспечение «Гарант».</a:t>
            </a:r>
          </a:p>
          <a:p>
            <a:pPr marL="17463" indent="0">
              <a:buFont typeface="Trebuchet MS" pitchFamily="34" charset="0"/>
              <a:buAutoNum type="arabicPeriod"/>
            </a:pPr>
            <a:endParaRPr lang="ru-RU" sz="1600" dirty="0">
              <a:solidFill>
                <a:schemeClr val="tx1"/>
              </a:solidFill>
              <a:latin typeface="Times New Roman" pitchFamily="18" charset="0"/>
              <a:cs typeface="Times New Roman" pitchFamily="18" charset="0"/>
            </a:endParaRPr>
          </a:p>
          <a:p>
            <a:pPr marL="17463" indent="0">
              <a:buFont typeface="Trebuchet MS" pitchFamily="34" charset="0"/>
              <a:buAutoNum type="arabicPeriod"/>
            </a:pPr>
            <a:endParaRPr lang="ru-RU" sz="1600" dirty="0">
              <a:solidFill>
                <a:schemeClr val="tx1"/>
              </a:solidFill>
              <a:latin typeface="Times New Roman" pitchFamily="18" charset="0"/>
              <a:cs typeface="Times New Roman" pitchFamily="18" charset="0"/>
            </a:endParaRPr>
          </a:p>
          <a:p>
            <a:pPr marL="17463" indent="0">
              <a:buFont typeface="Trebuchet MS" pitchFamily="34" charset="0"/>
              <a:buAutoNum type="arabicPeriod"/>
            </a:pPr>
            <a:endParaRPr lang="ru-RU" sz="1800" dirty="0">
              <a:solidFill>
                <a:schemeClr val="tx1"/>
              </a:solidFill>
              <a:latin typeface="Times New Roman" pitchFamily="18" charset="0"/>
              <a:cs typeface="Times New Roman" pitchFamily="18" charset="0"/>
            </a:endParaRPr>
          </a:p>
          <a:p>
            <a:pPr marL="17463" indent="0">
              <a:buFont typeface="Georgia" pitchFamily="18" charset="0"/>
              <a:buNone/>
            </a:pPr>
            <a:endParaRPr lang="ru-RU" sz="1800" dirty="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Grp="1" noChangeArrowheads="1"/>
          </p:cNvSpPr>
          <p:nvPr>
            <p:ph type="body" idx="4294967295"/>
          </p:nvPr>
        </p:nvSpPr>
        <p:spPr>
          <a:xfrm>
            <a:off x="395288" y="620713"/>
            <a:ext cx="8229600" cy="4530725"/>
          </a:xfrm>
          <a:prstGeom prst="rect">
            <a:avLst/>
          </a:prstGeom>
        </p:spPr>
        <p:txBody>
          <a:bodyPr/>
          <a:lstStyle/>
          <a:p>
            <a:r>
              <a:rPr lang="ru-RU" sz="2000" b="1" u="sng" dirty="0">
                <a:solidFill>
                  <a:srgbClr val="FF0000"/>
                </a:solidFill>
                <a:latin typeface="Times New Roman" pitchFamily="18" charset="0"/>
                <a:cs typeface="Times New Roman" pitchFamily="18" charset="0"/>
              </a:rPr>
              <a:t>Восприятие художественной литературы и фольклора </a:t>
            </a:r>
            <a:r>
              <a:rPr lang="ru-RU" sz="2000" b="1" dirty="0">
                <a:latin typeface="Times New Roman" pitchFamily="18" charset="0"/>
                <a:cs typeface="Times New Roman" pitchFamily="18" charset="0"/>
              </a:rPr>
              <a:t>– </a:t>
            </a:r>
            <a:r>
              <a:rPr lang="ru-RU" sz="2000" b="1" dirty="0">
                <a:solidFill>
                  <a:schemeClr val="tx1"/>
                </a:solidFill>
                <a:latin typeface="Times New Roman" pitchFamily="18" charset="0"/>
                <a:cs typeface="Times New Roman" pitchFamily="18" charset="0"/>
              </a:rPr>
              <a:t>форма активности ребенка , предполагающая не пассивное созерцание, а деятельность, которая воплощается во внутреннем содействии сопереживания героям, в воображаемом перенесении на себя событий, в мысленном действии, в результате чего возникает эффект личного присутствия, личного отсутствия в событиях.</a:t>
            </a:r>
          </a:p>
          <a:p>
            <a:r>
              <a:rPr lang="ru-RU" sz="2000" b="1" u="sng" dirty="0">
                <a:solidFill>
                  <a:srgbClr val="FF0000"/>
                </a:solidFill>
                <a:latin typeface="Times New Roman" pitchFamily="18" charset="0"/>
                <a:cs typeface="Times New Roman" pitchFamily="18" charset="0"/>
              </a:rPr>
              <a:t>Детская литература </a:t>
            </a:r>
            <a:r>
              <a:rPr lang="ru-RU" sz="2000" b="1" dirty="0">
                <a:latin typeface="Times New Roman" pitchFamily="18" charset="0"/>
                <a:cs typeface="Times New Roman" pitchFamily="18" charset="0"/>
              </a:rPr>
              <a:t>– </a:t>
            </a:r>
            <a:r>
              <a:rPr lang="ru-RU" sz="2000" b="1" dirty="0">
                <a:solidFill>
                  <a:schemeClr val="tx1"/>
                </a:solidFill>
                <a:latin typeface="Times New Roman" pitchFamily="18" charset="0"/>
                <a:cs typeface="Times New Roman" pitchFamily="18" charset="0"/>
              </a:rPr>
              <a:t>художественные, научно – художественные популярные произведения написанные специально для детей – от дошкольного до старшего школьного возраста.</a:t>
            </a:r>
          </a:p>
          <a:p>
            <a:r>
              <a:rPr lang="ru-RU" sz="2000" b="1" u="sng" dirty="0">
                <a:solidFill>
                  <a:srgbClr val="FF0000"/>
                </a:solidFill>
                <a:latin typeface="Times New Roman" pitchFamily="18" charset="0"/>
                <a:cs typeface="Times New Roman" pitchFamily="18" charset="0"/>
              </a:rPr>
              <a:t>Фольклор </a:t>
            </a:r>
            <a:r>
              <a:rPr lang="ru-RU" sz="2000" b="1" dirty="0">
                <a:latin typeface="Times New Roman" pitchFamily="18" charset="0"/>
                <a:cs typeface="Times New Roman" pitchFamily="18" charset="0"/>
              </a:rPr>
              <a:t>– </a:t>
            </a:r>
            <a:r>
              <a:rPr lang="ru-RU" sz="2000" b="1" dirty="0">
                <a:solidFill>
                  <a:schemeClr val="tx1"/>
                </a:solidFill>
                <a:latin typeface="Times New Roman" pitchFamily="18" charset="0"/>
                <a:cs typeface="Times New Roman" pitchFamily="18" charset="0"/>
              </a:rPr>
              <a:t>народное творчество, чаще всего устное, которое передается из поколения в поколение.</a:t>
            </a:r>
            <a:endParaRPr lang="ru-RU" sz="2000" b="1" u="sng" dirty="0">
              <a:solidFill>
                <a:schemeClr val="tx1"/>
              </a:solidFill>
              <a:latin typeface="Times New Roman" pitchFamily="18" charset="0"/>
              <a:cs typeface="Times New Roman" pitchFamily="18" charset="0"/>
            </a:endParaRPr>
          </a:p>
        </p:txBody>
      </p:sp>
      <p:pic>
        <p:nvPicPr>
          <p:cNvPr id="201732" name="Picture 4" descr="серия книжек"/>
          <p:cNvPicPr>
            <a:picLocks noChangeAspect="1" noChangeArrowheads="1"/>
          </p:cNvPicPr>
          <p:nvPr/>
        </p:nvPicPr>
        <p:blipFill>
          <a:blip r:embed="rId2" cstate="print"/>
          <a:srcRect/>
          <a:stretch>
            <a:fillRect/>
          </a:stretch>
        </p:blipFill>
        <p:spPr bwMode="auto">
          <a:xfrm>
            <a:off x="107950" y="5734050"/>
            <a:ext cx="5111750" cy="1019175"/>
          </a:xfrm>
          <a:prstGeom prst="rect">
            <a:avLst/>
          </a:prstGeom>
          <a:noFill/>
        </p:spPr>
      </p:pic>
      <p:pic>
        <p:nvPicPr>
          <p:cNvPr id="201733" name="Picture 5" descr="потешки"/>
          <p:cNvPicPr>
            <a:picLocks noChangeAspect="1" noChangeArrowheads="1"/>
          </p:cNvPicPr>
          <p:nvPr/>
        </p:nvPicPr>
        <p:blipFill>
          <a:blip r:embed="rId3" cstate="print"/>
          <a:srcRect/>
          <a:stretch>
            <a:fillRect/>
          </a:stretch>
        </p:blipFill>
        <p:spPr bwMode="auto">
          <a:xfrm>
            <a:off x="7604125" y="4724400"/>
            <a:ext cx="1539875" cy="21336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547663" y="188913"/>
            <a:ext cx="7239179" cy="6264423"/>
          </a:xfrm>
        </p:spPr>
        <p:txBody>
          <a:bodyPr rtlCol="0">
            <a:normAutofit fontScale="62500" lnSpcReduction="20000"/>
          </a:bodyPr>
          <a:lstStyle/>
          <a:p>
            <a:pPr>
              <a:buNone/>
            </a:pPr>
            <a:r>
              <a:rPr lang="ru-RU" sz="2600" b="1" dirty="0" smtClean="0">
                <a:solidFill>
                  <a:srgbClr val="FF0000"/>
                </a:solidFill>
                <a:latin typeface="Times New Roman" pitchFamily="18" charset="0"/>
                <a:cs typeface="Times New Roman" pitchFamily="18" charset="0"/>
              </a:rPr>
              <a:t>Цель:</a:t>
            </a:r>
          </a:p>
          <a:p>
            <a:pPr>
              <a:buNone/>
            </a:pPr>
            <a:r>
              <a:rPr lang="ru-RU" sz="2600" b="1" dirty="0" smtClean="0">
                <a:solidFill>
                  <a:schemeClr val="tx1"/>
                </a:solidFill>
                <a:latin typeface="Times New Roman" pitchFamily="18" charset="0"/>
                <a:cs typeface="Times New Roman" pitchFamily="18" charset="0"/>
              </a:rPr>
              <a:t>Формирование </a:t>
            </a:r>
            <a:r>
              <a:rPr lang="ru-RU" sz="2600" b="1" dirty="0" smtClean="0">
                <a:solidFill>
                  <a:schemeClr val="tx1"/>
                </a:solidFill>
                <a:latin typeface="Times New Roman" pitchFamily="18" charset="0"/>
                <a:cs typeface="Times New Roman" pitchFamily="18" charset="0"/>
              </a:rPr>
              <a:t>развития восприятия художественной литературы, фольклора.</a:t>
            </a:r>
          </a:p>
          <a:p>
            <a:r>
              <a:rPr lang="ru-RU" sz="2600" b="1" dirty="0" smtClean="0">
                <a:solidFill>
                  <a:srgbClr val="FF0000"/>
                </a:solidFill>
                <a:latin typeface="Times New Roman" pitchFamily="18" charset="0"/>
                <a:cs typeface="Times New Roman" pitchFamily="18" charset="0"/>
              </a:rPr>
              <a:t>Задачи:</a:t>
            </a:r>
          </a:p>
          <a:p>
            <a:pPr lvl="0"/>
            <a:r>
              <a:rPr lang="ru-RU" sz="2600" b="1" dirty="0" smtClean="0">
                <a:solidFill>
                  <a:schemeClr val="tx1"/>
                </a:solidFill>
                <a:latin typeface="Times New Roman" pitchFamily="18" charset="0"/>
                <a:cs typeface="Times New Roman" pitchFamily="18" charset="0"/>
              </a:rPr>
              <a:t>Обогащать опыт слушания литературных произведений за счёт  разных жанров фольклора (прибаутки, загадки, </a:t>
            </a:r>
            <a:r>
              <a:rPr lang="ru-RU" sz="2600" b="1" dirty="0" err="1" smtClean="0">
                <a:solidFill>
                  <a:schemeClr val="tx1"/>
                </a:solidFill>
                <a:latin typeface="Times New Roman" pitchFamily="18" charset="0"/>
                <a:cs typeface="Times New Roman" pitchFamily="18" charset="0"/>
              </a:rPr>
              <a:t>заклички</a:t>
            </a:r>
            <a:r>
              <a:rPr lang="ru-RU" sz="2600" b="1" dirty="0" smtClean="0">
                <a:solidFill>
                  <a:schemeClr val="tx1"/>
                </a:solidFill>
                <a:latin typeface="Times New Roman" pitchFamily="18" charset="0"/>
                <a:cs typeface="Times New Roman" pitchFamily="18" charset="0"/>
              </a:rPr>
              <a:t>, небылицы, сказки), литературной прозы (сказка, рассказ) и поэзии (стихи, авторские загадки, весёлые сказки в стихах; и т.д.);</a:t>
            </a:r>
          </a:p>
          <a:p>
            <a:pPr lvl="0"/>
            <a:r>
              <a:rPr lang="ru-RU" sz="2600" b="1" dirty="0" smtClean="0">
                <a:solidFill>
                  <a:schemeClr val="tx1"/>
                </a:solidFill>
                <a:latin typeface="Times New Roman" pitchFamily="18" charset="0"/>
                <a:cs typeface="Times New Roman" pitchFamily="18" charset="0"/>
              </a:rPr>
              <a:t>Развивать умения воспринимать текст: понимать основное содержание, устанавливать временные и простые причинные связи, называть главные характеристики героев, мотивы их поступков, сочувствовать и сопереживать героям произведений;</a:t>
            </a:r>
          </a:p>
          <a:p>
            <a:pPr lvl="0"/>
            <a:r>
              <a:rPr lang="ru-RU" sz="2600" b="1" dirty="0" smtClean="0">
                <a:solidFill>
                  <a:schemeClr val="tx1"/>
                </a:solidFill>
                <a:latin typeface="Times New Roman" pitchFamily="18" charset="0"/>
                <a:cs typeface="Times New Roman" pitchFamily="18" charset="0"/>
              </a:rPr>
              <a:t>Способствовать освоению  художественно - речевой деятельности на основе литературных текстов: пересказывать стихи и рассказы, выразительно рассказывать наизусть </a:t>
            </a:r>
            <a:r>
              <a:rPr lang="ru-RU" sz="2600" b="1" dirty="0" err="1" smtClean="0">
                <a:solidFill>
                  <a:schemeClr val="tx1"/>
                </a:solidFill>
                <a:latin typeface="Times New Roman" pitchFamily="18" charset="0"/>
                <a:cs typeface="Times New Roman" pitchFamily="18" charset="0"/>
              </a:rPr>
              <a:t>потешки</a:t>
            </a:r>
            <a:r>
              <a:rPr lang="ru-RU" sz="2600" b="1" dirty="0" smtClean="0">
                <a:solidFill>
                  <a:schemeClr val="tx1"/>
                </a:solidFill>
                <a:latin typeface="Times New Roman" pitchFamily="18" charset="0"/>
                <a:cs typeface="Times New Roman" pitchFamily="18" charset="0"/>
              </a:rPr>
              <a:t> и прибаутки, стихи и поэтические сказки, придумывать поэтические рифмы, короткие описательные загадки;</a:t>
            </a:r>
          </a:p>
          <a:p>
            <a:pPr lvl="0"/>
            <a:r>
              <a:rPr lang="ru-RU" sz="2600" b="1" dirty="0" smtClean="0">
                <a:solidFill>
                  <a:schemeClr val="tx1"/>
                </a:solidFill>
                <a:latin typeface="Times New Roman" pitchFamily="18" charset="0"/>
                <a:cs typeface="Times New Roman" pitchFamily="18" charset="0"/>
              </a:rPr>
              <a:t>Поддерживать желание детей отражать свои впечатления о прослушанных произведениях, литературных героях и событиях в разных видах художественной деятельности: в рисовании, изготовлении фигурок и элементов декораций для театрализованных игр, в игре-драматизации;</a:t>
            </a:r>
          </a:p>
          <a:p>
            <a:pPr lvl="0"/>
            <a:r>
              <a:rPr lang="ru-RU" sz="2600" b="1" dirty="0" smtClean="0">
                <a:solidFill>
                  <a:schemeClr val="tx1"/>
                </a:solidFill>
                <a:latin typeface="Times New Roman" pitchFamily="18" charset="0"/>
                <a:cs typeface="Times New Roman" pitchFamily="18" charset="0"/>
              </a:rPr>
              <a:t>Обогащать читательский опыт детей;</a:t>
            </a:r>
          </a:p>
          <a:p>
            <a:pPr lvl="0"/>
            <a:r>
              <a:rPr lang="ru-RU" sz="2600" b="1" dirty="0" smtClean="0">
                <a:solidFill>
                  <a:schemeClr val="tx1"/>
                </a:solidFill>
                <a:latin typeface="Times New Roman" pitchFamily="18" charset="0"/>
                <a:cs typeface="Times New Roman" pitchFamily="18" charset="0"/>
              </a:rPr>
              <a:t>Воспитывать ценностное отношение к художественной литературе как виду искусства и литературной речи. </a:t>
            </a:r>
          </a:p>
          <a:p>
            <a:pPr>
              <a:buNone/>
            </a:pPr>
            <a:endParaRPr lang="ru-RU" sz="2400" dirty="0" smtClean="0">
              <a:solidFill>
                <a:schemeClr val="tx1"/>
              </a:solidFill>
              <a:latin typeface="Times New Roman" pitchFamily="18" charset="0"/>
              <a:cs typeface="Times New Roman" pitchFamily="18" charset="0"/>
            </a:endParaRPr>
          </a:p>
          <a:p>
            <a:pPr marL="502920" indent="-457200" fontAlgn="auto">
              <a:buClr>
                <a:schemeClr val="accent6">
                  <a:lumMod val="75000"/>
                </a:schemeClr>
              </a:buClr>
              <a:buFont typeface="Georgia" pitchFamily="18" charset="0"/>
              <a:buAutoNum type="arabicPeriod"/>
              <a:defRPr/>
            </a:pPr>
            <a:endParaRPr lang="ru-RU" sz="2600" dirty="0">
              <a:solidFill>
                <a:schemeClr val="tx1"/>
              </a:solidFill>
              <a:latin typeface="Times New Roman" pitchFamily="18" charset="0"/>
              <a:cs typeface="Times New Roman" pitchFamily="18" charset="0"/>
            </a:endParaRPr>
          </a:p>
          <a:p>
            <a:pPr marL="502920" indent="-457200" fontAlgn="auto">
              <a:buClr>
                <a:schemeClr val="accent6">
                  <a:lumMod val="75000"/>
                </a:schemeClr>
              </a:buClr>
              <a:buFont typeface="Georgia" pitchFamily="18" charset="0"/>
              <a:buAutoNum type="arabicPeriod"/>
              <a:defRPr/>
            </a:pPr>
            <a:endParaRPr lang="ru-RU" sz="2800" dirty="0">
              <a:solidFill>
                <a:schemeClr val="tx1"/>
              </a:solidFill>
              <a:latin typeface="Times New Roman" pitchFamily="18" charset="0"/>
              <a:cs typeface="Times New Roman" pitchFamily="18" charset="0"/>
            </a:endParaRPr>
          </a:p>
          <a:p>
            <a:pPr marL="502920" indent="-457200" fontAlgn="auto">
              <a:buClr>
                <a:schemeClr val="accent6">
                  <a:lumMod val="75000"/>
                </a:schemeClr>
              </a:buClr>
              <a:buFont typeface="Georgia" pitchFamily="18" charset="0"/>
              <a:buAutoNum type="arabicPeriod"/>
              <a:defRPr/>
            </a:pPr>
            <a:endParaRPr lang="ru-RU" sz="2800" dirty="0">
              <a:solidFill>
                <a:schemeClr val="tx1"/>
              </a:solidFill>
              <a:latin typeface="Times New Roman" pitchFamily="18" charset="0"/>
              <a:cs typeface="Times New Roman" pitchFamily="18" charset="0"/>
            </a:endParaRPr>
          </a:p>
          <a:p>
            <a:pPr marL="502920" indent="-457200" fontAlgn="auto">
              <a:buClr>
                <a:schemeClr val="accent6">
                  <a:lumMod val="75000"/>
                </a:schemeClr>
              </a:buClr>
              <a:buFont typeface="Georgia" pitchFamily="18" charset="0"/>
              <a:buAutoNum type="arabicPeriod"/>
              <a:defRPr/>
            </a:pPr>
            <a:endParaRPr lang="ru-RU" sz="2800" dirty="0">
              <a:solidFill>
                <a:schemeClr val="tx1"/>
              </a:solidFill>
              <a:latin typeface="Times New Roman" pitchFamily="18" charset="0"/>
              <a:cs typeface="Times New Roman" pitchFamily="18" charset="0"/>
            </a:endParaRPr>
          </a:p>
          <a:p>
            <a:pPr marL="502920" indent="-457200" fontAlgn="auto">
              <a:buClr>
                <a:schemeClr val="accent6">
                  <a:lumMod val="75000"/>
                </a:schemeClr>
              </a:buClr>
              <a:buFont typeface="Georgia" pitchFamily="18" charset="0"/>
              <a:buAutoNum type="arabicPeriod"/>
              <a:defRPr/>
            </a:pPr>
            <a:endParaRPr lang="ru-RU" sz="2800" dirty="0">
              <a:solidFill>
                <a:schemeClr val="tx1"/>
              </a:solidFill>
              <a:latin typeface="Times New Roman" pitchFamily="18" charset="0"/>
              <a:cs typeface="Times New Roman" pitchFamily="18" charset="0"/>
            </a:endParaRPr>
          </a:p>
          <a:p>
            <a:pPr marL="502920" indent="-457200" fontAlgn="auto">
              <a:buClr>
                <a:schemeClr val="accent6">
                  <a:lumMod val="75000"/>
                </a:schemeClr>
              </a:buClr>
              <a:buFont typeface="Georgia" pitchFamily="18" charset="0"/>
              <a:buAutoNum type="arabicPeriod"/>
              <a:defRPr/>
            </a:pPr>
            <a:endParaRPr lang="ru-RU" sz="2800" dirty="0">
              <a:solidFill>
                <a:schemeClr val="tx1"/>
              </a:solidFill>
              <a:latin typeface="Times New Roman" pitchFamily="18" charset="0"/>
              <a:cs typeface="Times New Roman" pitchFamily="18" charset="0"/>
            </a:endParaRPr>
          </a:p>
          <a:p>
            <a:pPr marL="502920" indent="-457200" fontAlgn="auto">
              <a:buClr>
                <a:schemeClr val="accent6">
                  <a:lumMod val="75000"/>
                </a:schemeClr>
              </a:buClr>
              <a:buFont typeface="Georgia" pitchFamily="18" charset="0"/>
              <a:buAutoNum type="arabicPeriod"/>
              <a:defRPr/>
            </a:pPr>
            <a:endParaRPr lang="ru-RU" sz="2400" dirty="0">
              <a:solidFill>
                <a:schemeClr val="tx1"/>
              </a:solidFill>
              <a:latin typeface="Times New Roman" pitchFamily="18" charset="0"/>
              <a:cs typeface="Times New Roman" pitchFamily="18" charset="0"/>
            </a:endParaRPr>
          </a:p>
          <a:p>
            <a:pPr marL="502920" indent="-457200" fontAlgn="auto">
              <a:buClr>
                <a:schemeClr val="accent6">
                  <a:lumMod val="75000"/>
                </a:schemeClr>
              </a:buClr>
              <a:buFont typeface="Georgia" pitchFamily="18" charset="0"/>
              <a:buAutoNum type="arabicPeriod"/>
              <a:defRPr/>
            </a:pPr>
            <a:endParaRPr lang="ru-RU" sz="2400" dirty="0">
              <a:solidFill>
                <a:schemeClr val="tx1"/>
              </a:solidFill>
              <a:latin typeface="Times New Roman" pitchFamily="18" charset="0"/>
              <a:cs typeface="Times New Roman" pitchFamily="18" charset="0"/>
            </a:endParaRPr>
          </a:p>
          <a:p>
            <a:pPr marL="45720" indent="0" algn="ctr" fontAlgn="auto">
              <a:buClr>
                <a:schemeClr val="accent6">
                  <a:lumMod val="75000"/>
                </a:schemeClr>
              </a:buClr>
              <a:buFont typeface="Georgia" pitchFamily="18" charset="0"/>
              <a:buNone/>
              <a:defRPr/>
            </a:pPr>
            <a:endParaRPr lang="ru-RU" sz="2400" dirty="0">
              <a:solidFill>
                <a:schemeClr val="tx1"/>
              </a:solidFill>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cstate="print"/>
          <a:srcRect/>
          <a:stretch>
            <a:fillRect/>
          </a:stretch>
        </p:blipFill>
        <p:spPr bwMode="auto">
          <a:xfrm>
            <a:off x="-157163" y="4508500"/>
            <a:ext cx="2497138" cy="24971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Текст 9"/>
          <p:cNvSpPr>
            <a:spLocks noGrp="1"/>
          </p:cNvSpPr>
          <p:nvPr>
            <p:ph type="body" idx="1"/>
          </p:nvPr>
        </p:nvSpPr>
        <p:spPr>
          <a:xfrm>
            <a:off x="2058988" y="-30163"/>
            <a:ext cx="7085012" cy="6164263"/>
          </a:xfrm>
        </p:spPr>
        <p:txBody>
          <a:bodyPr rtlCol="0">
            <a:normAutofit fontScale="77500" lnSpcReduction="20000"/>
          </a:bodyPr>
          <a:lstStyle/>
          <a:p>
            <a:pPr algn="ctr" fontAlgn="auto">
              <a:buClr>
                <a:schemeClr val="accent6">
                  <a:lumMod val="75000"/>
                </a:schemeClr>
              </a:buClr>
              <a:defRPr/>
            </a:pPr>
            <a:endParaRPr lang="ru-RU" sz="2800" b="1" dirty="0">
              <a:solidFill>
                <a:schemeClr val="tx1"/>
              </a:solidFill>
              <a:latin typeface="Times New Roman" pitchFamily="18" charset="0"/>
              <a:cs typeface="Times New Roman" pitchFamily="18" charset="0"/>
            </a:endParaRPr>
          </a:p>
          <a:p>
            <a:pPr algn="ctr" fontAlgn="auto">
              <a:buClr>
                <a:schemeClr val="accent6">
                  <a:lumMod val="75000"/>
                </a:schemeClr>
              </a:buClr>
              <a:defRPr/>
            </a:pPr>
            <a:endParaRPr lang="ru-RU" sz="2800" b="1" dirty="0">
              <a:solidFill>
                <a:schemeClr val="tx1"/>
              </a:solidFill>
              <a:latin typeface="Times New Roman" pitchFamily="18" charset="0"/>
              <a:cs typeface="Times New Roman" pitchFamily="18" charset="0"/>
            </a:endParaRPr>
          </a:p>
          <a:p>
            <a:pPr algn="ctr" fontAlgn="auto">
              <a:buClr>
                <a:schemeClr val="accent6">
                  <a:lumMod val="75000"/>
                </a:schemeClr>
              </a:buClr>
              <a:defRPr/>
            </a:pPr>
            <a:r>
              <a:rPr lang="ru-RU" sz="2800" b="1" dirty="0">
                <a:solidFill>
                  <a:schemeClr val="tx1"/>
                </a:solidFill>
                <a:latin typeface="Times New Roman" pitchFamily="18" charset="0"/>
                <a:cs typeface="Times New Roman" pitchFamily="18" charset="0"/>
              </a:rPr>
              <a:t> </a:t>
            </a:r>
            <a:r>
              <a:rPr lang="ru-RU" sz="2800" b="1" dirty="0">
                <a:solidFill>
                  <a:srgbClr val="FF0000"/>
                </a:solidFill>
                <a:latin typeface="Times New Roman" pitchFamily="18" charset="0"/>
                <a:cs typeface="Times New Roman" pitchFamily="18" charset="0"/>
              </a:rPr>
              <a:t>Восприятие  </a:t>
            </a:r>
            <a:r>
              <a:rPr lang="ru-RU" sz="2800" b="1" dirty="0">
                <a:solidFill>
                  <a:schemeClr val="tx1"/>
                </a:solidFill>
                <a:latin typeface="Times New Roman" pitchFamily="18" charset="0"/>
                <a:cs typeface="Times New Roman" pitchFamily="18" charset="0"/>
              </a:rPr>
              <a:t>рассматривается как  система приёма и преобразования информации, обеспечивающая организму отражение объективной реальности и ориентировку в окружающем мире</a:t>
            </a:r>
            <a:r>
              <a:rPr lang="en-US" sz="2400" b="1" dirty="0">
                <a:solidFill>
                  <a:schemeClr val="tx1"/>
                </a:solidFill>
                <a:latin typeface="Times New Roman" pitchFamily="18" charset="0"/>
                <a:cs typeface="Times New Roman" pitchFamily="18" charset="0"/>
              </a:rPr>
              <a:t>[</a:t>
            </a:r>
            <a:r>
              <a:rPr lang="ru-RU" sz="2400" b="1" dirty="0">
                <a:solidFill>
                  <a:schemeClr val="tx1"/>
                </a:solidFill>
                <a:latin typeface="Times New Roman" pitchFamily="18" charset="0"/>
                <a:cs typeface="Times New Roman" pitchFamily="18" charset="0"/>
              </a:rPr>
              <a:t>7</a:t>
            </a:r>
            <a:r>
              <a:rPr lang="en-US" sz="2400" b="1" dirty="0">
                <a:solidFill>
                  <a:schemeClr val="tx1"/>
                </a:solidFill>
                <a:latin typeface="Times New Roman" pitchFamily="18" charset="0"/>
                <a:cs typeface="Times New Roman" pitchFamily="18" charset="0"/>
              </a:rPr>
              <a:t>]</a:t>
            </a:r>
            <a:r>
              <a:rPr lang="ru-RU" sz="2800" b="1" dirty="0">
                <a:solidFill>
                  <a:schemeClr val="tx1"/>
                </a:solidFill>
                <a:latin typeface="Times New Roman" pitchFamily="18" charset="0"/>
                <a:cs typeface="Times New Roman" pitchFamily="18" charset="0"/>
              </a:rPr>
              <a:t>.</a:t>
            </a:r>
          </a:p>
          <a:p>
            <a:pPr algn="ctr" fontAlgn="auto">
              <a:buClr>
                <a:schemeClr val="accent6">
                  <a:lumMod val="75000"/>
                </a:schemeClr>
              </a:buClr>
              <a:defRPr/>
            </a:pPr>
            <a:endParaRPr lang="ru-RU" sz="2800" b="1" dirty="0">
              <a:solidFill>
                <a:schemeClr val="tx1"/>
              </a:solidFill>
              <a:latin typeface="Times New Roman" pitchFamily="18" charset="0"/>
              <a:cs typeface="Times New Roman" pitchFamily="18" charset="0"/>
            </a:endParaRPr>
          </a:p>
          <a:p>
            <a:pPr algn="ctr" fontAlgn="auto">
              <a:buClr>
                <a:schemeClr val="accent6">
                  <a:lumMod val="75000"/>
                </a:schemeClr>
              </a:buClr>
              <a:defRPr/>
            </a:pPr>
            <a:r>
              <a:rPr lang="ru-RU" sz="2800" b="1" dirty="0">
                <a:solidFill>
                  <a:srgbClr val="FF0000"/>
                </a:solidFill>
                <a:latin typeface="Times New Roman" pitchFamily="18" charset="0"/>
                <a:cs typeface="Times New Roman" pitchFamily="18" charset="0"/>
              </a:rPr>
              <a:t>Восприятие художественной литературы и фольклора - один из видов деятельности обеспечивающий развитие во всех образовательных областях </a:t>
            </a:r>
          </a:p>
          <a:p>
            <a:pPr algn="ctr" fontAlgn="auto">
              <a:buClr>
                <a:schemeClr val="accent6">
                  <a:lumMod val="75000"/>
                </a:schemeClr>
              </a:buClr>
              <a:defRPr/>
            </a:pPr>
            <a:r>
              <a:rPr lang="ru-RU" sz="2800" b="1" dirty="0">
                <a:solidFill>
                  <a:schemeClr val="tx1"/>
                </a:solidFill>
                <a:latin typeface="Times New Roman" pitchFamily="18" charset="0"/>
                <a:cs typeface="Times New Roman" pitchFamily="18" charset="0"/>
              </a:rPr>
              <a:t>и часть задач этого вид деятельности будет решать напрямую, а часть, только при определенных условиях. Восприятие художественной литературы и фольклора способствует присвоению моральных и нравственных норм и ценностей, принятых в </a:t>
            </a:r>
            <a:r>
              <a:rPr lang="ru-RU" sz="2800" b="1" dirty="0" smtClean="0">
                <a:solidFill>
                  <a:schemeClr val="tx1"/>
                </a:solidFill>
                <a:latin typeface="Times New Roman" pitchFamily="18" charset="0"/>
                <a:cs typeface="Times New Roman" pitchFamily="18" charset="0"/>
              </a:rPr>
              <a:t>обществе</a:t>
            </a:r>
            <a:r>
              <a:rPr lang="ru-RU" b="1" dirty="0" smtClean="0">
                <a:solidFill>
                  <a:schemeClr val="tx1"/>
                </a:solidFill>
                <a:latin typeface="Times New Roman" pitchFamily="18" charset="0"/>
                <a:cs typeface="Times New Roman" pitchFamily="18" charset="0"/>
              </a:rPr>
              <a:t>.</a:t>
            </a:r>
            <a:endParaRPr lang="ru-RU" b="1" dirty="0">
              <a:solidFill>
                <a:schemeClr val="tx1"/>
              </a:solidFill>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cstate="print"/>
          <a:srcRect/>
          <a:stretch>
            <a:fillRect/>
          </a:stretch>
        </p:blipFill>
        <p:spPr bwMode="auto">
          <a:xfrm>
            <a:off x="0" y="4797425"/>
            <a:ext cx="2212975" cy="2212975"/>
          </a:xfrm>
          <a:prstGeom prst="rect">
            <a:avLst/>
          </a:prstGeom>
          <a:noFill/>
          <a:ln w="9525">
            <a:noFill/>
            <a:miter lim="800000"/>
            <a:headEnd/>
            <a:tailEnd/>
          </a:ln>
        </p:spPr>
      </p:pic>
      <p:pic>
        <p:nvPicPr>
          <p:cNvPr id="19459" name="Picture 2"/>
          <p:cNvPicPr>
            <a:picLocks noChangeAspect="1" noChangeArrowheads="1"/>
          </p:cNvPicPr>
          <p:nvPr/>
        </p:nvPicPr>
        <p:blipFill>
          <a:blip r:embed="rId2" cstate="print"/>
          <a:srcRect/>
          <a:stretch>
            <a:fillRect/>
          </a:stretch>
        </p:blipFill>
        <p:spPr bwMode="auto">
          <a:xfrm>
            <a:off x="-180975" y="4102100"/>
            <a:ext cx="2933700" cy="29337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116632"/>
            <a:ext cx="7910264" cy="864096"/>
          </a:xfrm>
        </p:spPr>
        <p:txBody>
          <a:bodyPr/>
          <a:lstStyle/>
          <a:p>
            <a:pPr>
              <a:buNone/>
            </a:pPr>
            <a:r>
              <a:rPr lang="ru-RU" sz="2000" dirty="0" smtClean="0">
                <a:solidFill>
                  <a:srgbClr val="FF0000"/>
                </a:solidFill>
              </a:rPr>
              <a:t>Восприятие художественной литературы и фольклора в режимные моменты:</a:t>
            </a:r>
            <a:br>
              <a:rPr lang="ru-RU" sz="2000" dirty="0" smtClean="0">
                <a:solidFill>
                  <a:srgbClr val="FF0000"/>
                </a:solidFill>
              </a:rPr>
            </a:br>
            <a:endParaRPr lang="ru-RU" sz="2000" dirty="0"/>
          </a:p>
        </p:txBody>
      </p:sp>
      <p:pic>
        <p:nvPicPr>
          <p:cNvPr id="2050" name="Picture 2"/>
          <p:cNvPicPr>
            <a:picLocks noGrp="1" noChangeAspect="1" noChangeArrowheads="1"/>
          </p:cNvPicPr>
          <p:nvPr>
            <p:ph sz="quarter" idx="13"/>
          </p:nvPr>
        </p:nvPicPr>
        <p:blipFill>
          <a:blip r:embed="rId2" cstate="print"/>
          <a:srcRect/>
          <a:stretch>
            <a:fillRect/>
          </a:stretch>
        </p:blipFill>
        <p:spPr bwMode="auto">
          <a:xfrm>
            <a:off x="467544" y="1112044"/>
            <a:ext cx="8136903" cy="54133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88641"/>
            <a:ext cx="6372199" cy="432047"/>
          </a:xfrm>
        </p:spPr>
        <p:txBody>
          <a:bodyPr/>
          <a:lstStyle/>
          <a:p>
            <a:pPr>
              <a:buNone/>
            </a:pPr>
            <a:r>
              <a:rPr lang="ru-RU" sz="2000" dirty="0" smtClean="0">
                <a:solidFill>
                  <a:srgbClr val="FF0000"/>
                </a:solidFill>
              </a:rPr>
              <a:t>Вечерний отрезок времени</a:t>
            </a:r>
            <a:br>
              <a:rPr lang="ru-RU" sz="2000" dirty="0" smtClean="0">
                <a:solidFill>
                  <a:srgbClr val="FF0000"/>
                </a:solidFill>
              </a:rPr>
            </a:br>
            <a:endParaRPr lang="ru-RU" sz="2000" dirty="0">
              <a:solidFill>
                <a:srgbClr val="FF0000"/>
              </a:solidFill>
            </a:endParaRPr>
          </a:p>
        </p:txBody>
      </p:sp>
      <p:pic>
        <p:nvPicPr>
          <p:cNvPr id="3074" name="Picture 2"/>
          <p:cNvPicPr>
            <a:picLocks noGrp="1" noChangeAspect="1" noChangeArrowheads="1"/>
          </p:cNvPicPr>
          <p:nvPr>
            <p:ph sz="quarter" idx="13"/>
          </p:nvPr>
        </p:nvPicPr>
        <p:blipFill>
          <a:blip r:embed="rId2" cstate="print"/>
          <a:srcRect/>
          <a:stretch>
            <a:fillRect/>
          </a:stretch>
        </p:blipFill>
        <p:spPr bwMode="auto">
          <a:xfrm>
            <a:off x="539552" y="836712"/>
            <a:ext cx="7776864" cy="53285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Текст 9"/>
          <p:cNvSpPr>
            <a:spLocks noGrp="1"/>
          </p:cNvSpPr>
          <p:nvPr>
            <p:ph type="body" idx="1"/>
          </p:nvPr>
        </p:nvSpPr>
        <p:spPr>
          <a:xfrm>
            <a:off x="179512" y="-30163"/>
            <a:ext cx="4608512" cy="4467275"/>
          </a:xfrm>
        </p:spPr>
        <p:txBody>
          <a:bodyPr rtlCol="0">
            <a:normAutofit/>
          </a:bodyPr>
          <a:lstStyle/>
          <a:p>
            <a:pPr algn="ctr" fontAlgn="auto">
              <a:buClr>
                <a:schemeClr val="accent6">
                  <a:lumMod val="75000"/>
                </a:schemeClr>
              </a:buClr>
              <a:defRPr/>
            </a:pPr>
            <a:endParaRPr lang="ru-RU" sz="2800" b="1" dirty="0">
              <a:solidFill>
                <a:schemeClr val="tx1"/>
              </a:solidFill>
              <a:latin typeface="Times New Roman" pitchFamily="18" charset="0"/>
              <a:cs typeface="Times New Roman" pitchFamily="18" charset="0"/>
            </a:endParaRPr>
          </a:p>
          <a:p>
            <a:pPr algn="ctr" fontAlgn="auto">
              <a:buClr>
                <a:schemeClr val="accent6">
                  <a:lumMod val="75000"/>
                </a:schemeClr>
              </a:buClr>
              <a:defRPr/>
            </a:pPr>
            <a:endParaRPr lang="ru-RU" sz="2800" b="1" dirty="0">
              <a:solidFill>
                <a:schemeClr val="tx1"/>
              </a:solidFill>
              <a:latin typeface="Times New Roman" pitchFamily="18" charset="0"/>
              <a:cs typeface="Times New Roman" pitchFamily="18" charset="0"/>
            </a:endParaRPr>
          </a:p>
          <a:p>
            <a:r>
              <a:rPr lang="ru-RU" sz="2800" b="1" dirty="0">
                <a:solidFill>
                  <a:schemeClr val="tx1"/>
                </a:solidFill>
                <a:latin typeface="Times New Roman" pitchFamily="18" charset="0"/>
                <a:cs typeface="Times New Roman" pitchFamily="18" charset="0"/>
              </a:rPr>
              <a:t> </a:t>
            </a:r>
            <a:endParaRPr lang="ru-RU" dirty="0" smtClean="0">
              <a:solidFill>
                <a:srgbClr val="FF0000"/>
              </a:solidFill>
            </a:endParaRPr>
          </a:p>
          <a:p>
            <a:pPr lvl="0"/>
            <a:r>
              <a:rPr lang="ru-RU" sz="2400" dirty="0" smtClean="0">
                <a:latin typeface="Times New Roman" pitchFamily="18" charset="0"/>
                <a:cs typeface="Times New Roman" pitchFamily="18" charset="0"/>
              </a:rPr>
              <a:t>Слушание (чтение);</a:t>
            </a:r>
          </a:p>
          <a:p>
            <a:pPr lvl="0"/>
            <a:r>
              <a:rPr lang="ru-RU" sz="2400" dirty="0" smtClean="0">
                <a:latin typeface="Times New Roman" pitchFamily="18" charset="0"/>
                <a:cs typeface="Times New Roman" pitchFamily="18" charset="0"/>
              </a:rPr>
              <a:t>Обсуждение (рассуждение);</a:t>
            </a:r>
          </a:p>
          <a:p>
            <a:pPr lvl="0"/>
            <a:r>
              <a:rPr lang="ru-RU" sz="2400" dirty="0" smtClean="0">
                <a:latin typeface="Times New Roman" pitchFamily="18" charset="0"/>
                <a:cs typeface="Times New Roman" pitchFamily="18" charset="0"/>
              </a:rPr>
              <a:t>Рассказывание </a:t>
            </a: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пересказывание</a:t>
            </a:r>
            <a:r>
              <a:rPr lang="ru-RU" sz="2400" dirty="0" smtClean="0">
                <a:latin typeface="Times New Roman" pitchFamily="18" charset="0"/>
                <a:cs typeface="Times New Roman" pitchFamily="18" charset="0"/>
              </a:rPr>
              <a:t>);</a:t>
            </a:r>
          </a:p>
          <a:p>
            <a:pPr lvl="0"/>
            <a:r>
              <a:rPr lang="ru-RU" sz="2400" dirty="0" smtClean="0">
                <a:latin typeface="Times New Roman" pitchFamily="18" charset="0"/>
                <a:cs typeface="Times New Roman" pitchFamily="18" charset="0"/>
              </a:rPr>
              <a:t>Разучивание;</a:t>
            </a:r>
          </a:p>
          <a:p>
            <a:pPr lvl="0"/>
            <a:r>
              <a:rPr lang="ru-RU" sz="2400" dirty="0" smtClean="0">
                <a:latin typeface="Times New Roman" pitchFamily="18" charset="0"/>
                <a:cs typeface="Times New Roman" pitchFamily="18" charset="0"/>
              </a:rPr>
              <a:t>Ситуативная беседа.</a:t>
            </a:r>
          </a:p>
          <a:p>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cstate="print"/>
          <a:srcRect/>
          <a:stretch>
            <a:fillRect/>
          </a:stretch>
        </p:blipFill>
        <p:spPr bwMode="auto">
          <a:xfrm>
            <a:off x="0" y="4797425"/>
            <a:ext cx="2212975" cy="2212975"/>
          </a:xfrm>
          <a:prstGeom prst="rect">
            <a:avLst/>
          </a:prstGeom>
          <a:noFill/>
          <a:ln w="9525">
            <a:noFill/>
            <a:miter lim="800000"/>
            <a:headEnd/>
            <a:tailEnd/>
          </a:ln>
        </p:spPr>
      </p:pic>
      <p:pic>
        <p:nvPicPr>
          <p:cNvPr id="19459" name="Picture 2"/>
          <p:cNvPicPr>
            <a:picLocks noChangeAspect="1" noChangeArrowheads="1"/>
          </p:cNvPicPr>
          <p:nvPr/>
        </p:nvPicPr>
        <p:blipFill>
          <a:blip r:embed="rId2" cstate="print"/>
          <a:srcRect/>
          <a:stretch>
            <a:fillRect/>
          </a:stretch>
        </p:blipFill>
        <p:spPr bwMode="auto">
          <a:xfrm>
            <a:off x="-180975" y="4102100"/>
            <a:ext cx="2933700" cy="2933700"/>
          </a:xfrm>
          <a:prstGeom prst="rect">
            <a:avLst/>
          </a:prstGeom>
          <a:noFill/>
          <a:ln w="9525">
            <a:noFill/>
            <a:miter lim="800000"/>
            <a:headEnd/>
            <a:tailEnd/>
          </a:ln>
        </p:spPr>
      </p:pic>
      <p:sp>
        <p:nvSpPr>
          <p:cNvPr id="5" name="Прямоугольник 4"/>
          <p:cNvSpPr/>
          <p:nvPr/>
        </p:nvSpPr>
        <p:spPr>
          <a:xfrm>
            <a:off x="179512" y="188641"/>
            <a:ext cx="8568952" cy="369332"/>
          </a:xfrm>
          <a:prstGeom prst="rect">
            <a:avLst/>
          </a:prstGeom>
        </p:spPr>
        <p:txBody>
          <a:bodyPr wrap="square">
            <a:spAutoFit/>
          </a:bodyPr>
          <a:lstStyle/>
          <a:p>
            <a:r>
              <a:rPr lang="ru-RU" b="1" dirty="0" smtClean="0">
                <a:solidFill>
                  <a:srgbClr val="FF0000"/>
                </a:solidFill>
              </a:rPr>
              <a:t>Формы восприятия художественной литературы и фольклора:</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Текст 9"/>
          <p:cNvSpPr>
            <a:spLocks noGrp="1"/>
          </p:cNvSpPr>
          <p:nvPr>
            <p:ph type="body" idx="1"/>
          </p:nvPr>
        </p:nvSpPr>
        <p:spPr>
          <a:xfrm>
            <a:off x="0" y="0"/>
            <a:ext cx="8964488" cy="5373216"/>
          </a:xfrm>
        </p:spPr>
        <p:txBody>
          <a:bodyPr rtlCol="0">
            <a:normAutofit fontScale="92500" lnSpcReduction="10000"/>
          </a:bodyPr>
          <a:lstStyle/>
          <a:p>
            <a:pPr algn="ctr" fontAlgn="auto">
              <a:buClr>
                <a:schemeClr val="accent6">
                  <a:lumMod val="75000"/>
                </a:schemeClr>
              </a:buClr>
              <a:defRPr/>
            </a:pPr>
            <a:endParaRPr lang="ru-RU" sz="2800" b="1" dirty="0">
              <a:solidFill>
                <a:schemeClr val="tx1"/>
              </a:solidFill>
              <a:latin typeface="Times New Roman" pitchFamily="18" charset="0"/>
              <a:cs typeface="Times New Roman" pitchFamily="18" charset="0"/>
            </a:endParaRPr>
          </a:p>
          <a:p>
            <a:pPr algn="ctr" fontAlgn="auto">
              <a:buClr>
                <a:schemeClr val="accent6">
                  <a:lumMod val="75000"/>
                </a:schemeClr>
              </a:buClr>
              <a:defRPr/>
            </a:pPr>
            <a:endParaRPr lang="ru-RU" sz="2800" b="1" dirty="0">
              <a:solidFill>
                <a:schemeClr val="tx1"/>
              </a:solidFill>
              <a:latin typeface="Times New Roman" pitchFamily="18" charset="0"/>
              <a:cs typeface="Times New Roman" pitchFamily="18" charset="0"/>
            </a:endParaRPr>
          </a:p>
          <a:p>
            <a:r>
              <a:rPr lang="ru-RU" sz="4200" b="1" dirty="0">
                <a:solidFill>
                  <a:srgbClr val="FF0000"/>
                </a:solidFill>
                <a:latin typeface="Times New Roman" pitchFamily="18" charset="0"/>
                <a:cs typeface="Times New Roman" pitchFamily="18" charset="0"/>
              </a:rPr>
              <a:t> </a:t>
            </a:r>
            <a:r>
              <a:rPr lang="ru-RU" sz="1400" b="1" u="sng" dirty="0" smtClean="0">
                <a:solidFill>
                  <a:srgbClr val="FF0000"/>
                </a:solidFill>
                <a:latin typeface="Times New Roman" pitchFamily="18" charset="0"/>
                <a:cs typeface="Times New Roman" pitchFamily="18" charset="0"/>
              </a:rPr>
              <a:t>Ситуативный разговор</a:t>
            </a:r>
            <a:r>
              <a:rPr lang="ru-RU" sz="1400" b="1" dirty="0" smtClean="0">
                <a:solidFill>
                  <a:srgbClr val="FF0000"/>
                </a:solidFill>
                <a:latin typeface="Times New Roman" pitchFamily="18" charset="0"/>
                <a:cs typeface="Times New Roman" pitchFamily="18" charset="0"/>
              </a:rPr>
              <a:t> </a:t>
            </a:r>
            <a:r>
              <a:rPr lang="ru-RU" sz="1400" b="1" dirty="0" smtClean="0">
                <a:latin typeface="Times New Roman" pitchFamily="18" charset="0"/>
                <a:cs typeface="Times New Roman" pitchFamily="18" charset="0"/>
              </a:rPr>
              <a:t>– специально проектируемая педагогом или возникающая спонтанно форма общения, направленная на формирование коммуникативных способностей. </a:t>
            </a:r>
          </a:p>
          <a:p>
            <a:r>
              <a:rPr lang="ru-RU" sz="1400" b="1" dirty="0" smtClean="0">
                <a:latin typeface="Times New Roman" pitchFamily="18" charset="0"/>
                <a:cs typeface="Times New Roman" pitchFamily="18" charset="0"/>
              </a:rPr>
              <a:t>Материал, данный в беседе, должен опираться на дальнейший опыт ребенка. Чтобы это произошло, необходимо предложить ребенку активную позицию, когда он не только наблюдающий, слушающий, иногда отвечающий, но и действующий, активно общающийся. Поэтому другой важной формой речевой работы с детьми дошкольного возраста по освоению образовательных областей основной общеобразовательной программы дошкольного образования </a:t>
            </a:r>
            <a:r>
              <a:rPr lang="ru-RU" sz="1400" b="1" dirty="0" smtClean="0">
                <a:latin typeface="Times New Roman" pitchFamily="18" charset="0"/>
                <a:cs typeface="Times New Roman" pitchFamily="18" charset="0"/>
              </a:rPr>
              <a:t>являются </a:t>
            </a:r>
            <a:r>
              <a:rPr lang="ru-RU" sz="1400" b="1" dirty="0" smtClean="0">
                <a:latin typeface="Times New Roman" pitchFamily="18" charset="0"/>
                <a:cs typeface="Times New Roman" pitchFamily="18" charset="0"/>
              </a:rPr>
              <a:t>ситуативные разговоры. </a:t>
            </a:r>
          </a:p>
          <a:p>
            <a:r>
              <a:rPr lang="ru-RU" sz="1400" b="1" dirty="0" smtClean="0">
                <a:latin typeface="Times New Roman" pitchFamily="18" charset="0"/>
                <a:cs typeface="Times New Roman" pitchFamily="18" charset="0"/>
              </a:rPr>
              <a:t>Важно недопустимость сведения задач ситуативного разговора только к освоению простой </a:t>
            </a:r>
            <a:r>
              <a:rPr lang="ru-RU" sz="1400" b="1" dirty="0" smtClean="0">
                <a:latin typeface="Times New Roman" pitchFamily="18" charset="0"/>
                <a:cs typeface="Times New Roman" pitchFamily="18" charset="0"/>
              </a:rPr>
              <a:t>вопросно-ответной </a:t>
            </a:r>
            <a:r>
              <a:rPr lang="ru-RU" sz="1400" b="1" dirty="0" smtClean="0">
                <a:latin typeface="Times New Roman" pitchFamily="18" charset="0"/>
                <a:cs typeface="Times New Roman" pitchFamily="18" charset="0"/>
              </a:rPr>
              <a:t>формы. </a:t>
            </a:r>
          </a:p>
          <a:p>
            <a:r>
              <a:rPr lang="ru-RU" sz="1400" b="1" dirty="0" smtClean="0">
                <a:latin typeface="Times New Roman" pitchFamily="18" charset="0"/>
                <a:cs typeface="Times New Roman" pitchFamily="18" charset="0"/>
              </a:rPr>
              <a:t>Ситуативные разговоры могут возникать естественно – воспитателю важно увидеть их и, не нарушая деятельности детей, использовать для решения воспитательных обучающих развивающих задач. В каждой ситуации перед детьми возникает та или иная проблема, требующая решения. Воспитатель направляет детей на поиски ее решения, помогает приобрести новый опыт, активизирует самостоятельность, поддерживает положительный эмоциональный настрой. Во время участия в ситуативном разговоре у ребенка совершается сложный мыслительный процесс припоминания, суждения, умозаключения, обобщений. От ребенка требуется непрерывная умственная активность: надо внимательно слушать, соображать и достаточно быстро отвечать. Вместе с тем совместное участие сверстников в ситуации связано и со способностью к известной сдержанности: уметь внимательно слушать других; воздерживаться от высказываний, пока говорят другие; удерживать в памяти то, что хотел сказать, – все это, несомненно, нелегко для ребенка дошкольного возраста. </a:t>
            </a:r>
          </a:p>
          <a:p>
            <a:r>
              <a:rPr lang="ru-RU" sz="800" dirty="0" smtClean="0"/>
              <a:t> </a:t>
            </a:r>
            <a:endParaRPr lang="ru-RU" sz="800" dirty="0"/>
          </a:p>
        </p:txBody>
      </p:sp>
      <p:pic>
        <p:nvPicPr>
          <p:cNvPr id="19458" name="Picture 2"/>
          <p:cNvPicPr>
            <a:picLocks noChangeAspect="1" noChangeArrowheads="1"/>
          </p:cNvPicPr>
          <p:nvPr/>
        </p:nvPicPr>
        <p:blipFill>
          <a:blip r:embed="rId2" cstate="print"/>
          <a:srcRect/>
          <a:stretch>
            <a:fillRect/>
          </a:stretch>
        </p:blipFill>
        <p:spPr bwMode="auto">
          <a:xfrm>
            <a:off x="1" y="5589240"/>
            <a:ext cx="1547664" cy="1421160"/>
          </a:xfrm>
          <a:prstGeom prst="rect">
            <a:avLst/>
          </a:prstGeom>
          <a:noFill/>
          <a:ln w="9525">
            <a:noFill/>
            <a:miter lim="800000"/>
            <a:headEnd/>
            <a:tailEnd/>
          </a:ln>
        </p:spPr>
      </p:pic>
      <p:pic>
        <p:nvPicPr>
          <p:cNvPr id="19459" name="Picture 2"/>
          <p:cNvPicPr>
            <a:picLocks noChangeAspect="1" noChangeArrowheads="1"/>
          </p:cNvPicPr>
          <p:nvPr/>
        </p:nvPicPr>
        <p:blipFill>
          <a:blip r:embed="rId2" cstate="print"/>
          <a:srcRect/>
          <a:stretch>
            <a:fillRect/>
          </a:stretch>
        </p:blipFill>
        <p:spPr bwMode="auto">
          <a:xfrm>
            <a:off x="-180975" y="5589240"/>
            <a:ext cx="1944663" cy="144656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Текст 9"/>
          <p:cNvSpPr>
            <a:spLocks noGrp="1"/>
          </p:cNvSpPr>
          <p:nvPr>
            <p:ph type="body" idx="1"/>
          </p:nvPr>
        </p:nvSpPr>
        <p:spPr>
          <a:xfrm>
            <a:off x="179512" y="-30163"/>
            <a:ext cx="8208912" cy="4611291"/>
          </a:xfrm>
        </p:spPr>
        <p:txBody>
          <a:bodyPr rtlCol="0">
            <a:normAutofit fontScale="85000" lnSpcReduction="10000"/>
          </a:bodyPr>
          <a:lstStyle/>
          <a:p>
            <a:pPr algn="ctr" fontAlgn="auto">
              <a:buClr>
                <a:schemeClr val="accent6">
                  <a:lumMod val="75000"/>
                </a:schemeClr>
              </a:buClr>
              <a:defRPr/>
            </a:pPr>
            <a:endParaRPr lang="ru-RU" sz="2800" b="1" dirty="0">
              <a:solidFill>
                <a:schemeClr val="tx1"/>
              </a:solidFill>
              <a:latin typeface="Times New Roman" pitchFamily="18" charset="0"/>
              <a:cs typeface="Times New Roman" pitchFamily="18" charset="0"/>
            </a:endParaRPr>
          </a:p>
          <a:p>
            <a:pPr algn="ctr" fontAlgn="auto">
              <a:buClr>
                <a:schemeClr val="accent6">
                  <a:lumMod val="75000"/>
                </a:schemeClr>
              </a:buClr>
              <a:defRPr/>
            </a:pPr>
            <a:endParaRPr lang="ru-RU" sz="2800" b="1" dirty="0">
              <a:solidFill>
                <a:schemeClr val="tx1"/>
              </a:solidFill>
              <a:latin typeface="Times New Roman" pitchFamily="18" charset="0"/>
              <a:cs typeface="Times New Roman" pitchFamily="18" charset="0"/>
            </a:endParaRPr>
          </a:p>
          <a:p>
            <a:r>
              <a:rPr lang="ru-RU" sz="2800" b="1" dirty="0">
                <a:solidFill>
                  <a:schemeClr val="tx1"/>
                </a:solidFill>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Особенности ситуативного разговора как формы работы с детьми</a:t>
            </a:r>
          </a:p>
          <a:p>
            <a:pPr lvl="0"/>
            <a:r>
              <a:rPr lang="ru-RU" b="1" dirty="0" smtClean="0">
                <a:latin typeface="Times New Roman" pitchFamily="18" charset="0"/>
                <a:cs typeface="Times New Roman" pitchFamily="18" charset="0"/>
              </a:rPr>
              <a:t>Участие в ситуативном разговоре (добровольное, основанное на интересе детей); </a:t>
            </a:r>
          </a:p>
          <a:p>
            <a:pPr lvl="0"/>
            <a:r>
              <a:rPr lang="ru-RU" b="1" dirty="0" smtClean="0">
                <a:latin typeface="Times New Roman" pitchFamily="18" charset="0"/>
                <a:cs typeface="Times New Roman" pitchFamily="18" charset="0"/>
              </a:rPr>
              <a:t>позиция взрослого как партнера по общению; </a:t>
            </a:r>
          </a:p>
          <a:p>
            <a:pPr lvl="0"/>
            <a:r>
              <a:rPr lang="ru-RU" b="1" dirty="0" smtClean="0">
                <a:latin typeface="Times New Roman" pitchFamily="18" charset="0"/>
                <a:cs typeface="Times New Roman" pitchFamily="18" charset="0"/>
              </a:rPr>
              <a:t>изменение стиля взаимоотношений педагога и детей: взрослый уважает право ребенка на инициативу, его желание говорить на интересующие его темы, уходить от неприятных ситуаций; </a:t>
            </a:r>
          </a:p>
          <a:p>
            <a:pPr lvl="0"/>
            <a:r>
              <a:rPr lang="ru-RU" b="1" dirty="0" smtClean="0">
                <a:latin typeface="Times New Roman" pitchFamily="18" charset="0"/>
                <a:cs typeface="Times New Roman" pitchFamily="18" charset="0"/>
              </a:rPr>
              <a:t>планируется и организуется воспитателем в любое время в режиме дня, чаще всего утром, вечером или во время прогулки; </a:t>
            </a:r>
          </a:p>
          <a:p>
            <a:pPr lvl="0"/>
            <a:r>
              <a:rPr lang="ru-RU" b="1" dirty="0" smtClean="0">
                <a:latin typeface="Times New Roman" pitchFamily="18" charset="0"/>
                <a:cs typeface="Times New Roman" pitchFamily="18" charset="0"/>
              </a:rPr>
              <a:t>длительность ситуативного разговора от 3–5 до 10 мин в зависимости от возраста детей; </a:t>
            </a:r>
          </a:p>
          <a:p>
            <a:r>
              <a:rPr lang="ru-RU" b="1" dirty="0" smtClean="0">
                <a:latin typeface="Times New Roman" pitchFamily="18" charset="0"/>
                <a:cs typeface="Times New Roman" pitchFamily="18" charset="0"/>
              </a:rPr>
              <a:t>предполагается участие небольшой подгруппы детей (от трех до восьми) в зависимости от их желания и особенностей содержания ситуативного разговора</a:t>
            </a:r>
            <a:endParaRPr lang="ru-RU" b="1"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cstate="print"/>
          <a:srcRect/>
          <a:stretch>
            <a:fillRect/>
          </a:stretch>
        </p:blipFill>
        <p:spPr bwMode="auto">
          <a:xfrm>
            <a:off x="0" y="4797425"/>
            <a:ext cx="2212975" cy="2212975"/>
          </a:xfrm>
          <a:prstGeom prst="rect">
            <a:avLst/>
          </a:prstGeom>
          <a:noFill/>
          <a:ln w="9525">
            <a:noFill/>
            <a:miter lim="800000"/>
            <a:headEnd/>
            <a:tailEnd/>
          </a:ln>
        </p:spPr>
      </p:pic>
      <p:pic>
        <p:nvPicPr>
          <p:cNvPr id="19459" name="Picture 2"/>
          <p:cNvPicPr>
            <a:picLocks noChangeAspect="1" noChangeArrowheads="1"/>
          </p:cNvPicPr>
          <p:nvPr/>
        </p:nvPicPr>
        <p:blipFill>
          <a:blip r:embed="rId2" cstate="print"/>
          <a:srcRect/>
          <a:stretch>
            <a:fillRect/>
          </a:stretch>
        </p:blipFill>
        <p:spPr bwMode="auto">
          <a:xfrm>
            <a:off x="-180975" y="4102100"/>
            <a:ext cx="2933700" cy="29337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1309</TotalTime>
  <Words>865</Words>
  <Application>Microsoft Office PowerPoint</Application>
  <PresentationFormat>Экран (4:3)</PresentationFormat>
  <Paragraphs>95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     Формирование восприятия произведений художественной литературы и фольклора</vt:lpstr>
      <vt:lpstr>Слайд 2</vt:lpstr>
      <vt:lpstr>Слайд 3</vt:lpstr>
      <vt:lpstr>Слайд 4</vt:lpstr>
      <vt:lpstr>Восприятие художественной литературы и фольклора в режимные моменты: </vt:lpstr>
      <vt:lpstr>Вечерний отрезок времени </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RePack by Diakov</cp:lastModifiedBy>
  <cp:revision>100</cp:revision>
  <dcterms:created xsi:type="dcterms:W3CDTF">2016-11-08T19:01:58Z</dcterms:created>
  <dcterms:modified xsi:type="dcterms:W3CDTF">2024-01-22T07:42:43Z</dcterms:modified>
</cp:coreProperties>
</file>